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4"/>
    <p:sldMasterId id="2147483698" r:id="rId5"/>
    <p:sldMasterId id="2147483723" r:id="rId6"/>
    <p:sldMasterId id="2147483757" r:id="rId7"/>
  </p:sldMasterIdLst>
  <p:notesMasterIdLst>
    <p:notesMasterId r:id="rId20"/>
  </p:notesMasterIdLst>
  <p:handoutMasterIdLst>
    <p:handoutMasterId r:id="rId21"/>
  </p:handout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5D805-1099-CEC9-2B82-524A3ACCB453}" v="15" dt="2020-09-04T19:58:14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Dupont" userId="S::kdupont@theseniorsource.org::7e622a57-14a9-41e2-ae1d-9fe51d8cfa20" providerId="AD" clId="Web-{E415D805-1099-CEC9-2B82-524A3ACCB453}"/>
    <pc:docChg chg="modSld">
      <pc:chgData name="Kristin Dupont" userId="S::kdupont@theseniorsource.org::7e622a57-14a9-41e2-ae1d-9fe51d8cfa20" providerId="AD" clId="Web-{E415D805-1099-CEC9-2B82-524A3ACCB453}" dt="2020-09-04T19:58:12.152" v="12" actId="20577"/>
      <pc:docMkLst>
        <pc:docMk/>
      </pc:docMkLst>
      <pc:sldChg chg="modSp">
        <pc:chgData name="Kristin Dupont" userId="S::kdupont@theseniorsource.org::7e622a57-14a9-41e2-ae1d-9fe51d8cfa20" providerId="AD" clId="Web-{E415D805-1099-CEC9-2B82-524A3ACCB453}" dt="2020-09-04T19:58:09.246" v="10" actId="20577"/>
        <pc:sldMkLst>
          <pc:docMk/>
          <pc:sldMk cId="2666755174" sldId="262"/>
        </pc:sldMkLst>
        <pc:spChg chg="mod">
          <ac:chgData name="Kristin Dupont" userId="S::kdupont@theseniorsource.org::7e622a57-14a9-41e2-ae1d-9fe51d8cfa20" providerId="AD" clId="Web-{E415D805-1099-CEC9-2B82-524A3ACCB453}" dt="2020-09-04T19:58:09.246" v="10" actId="20577"/>
          <ac:spMkLst>
            <pc:docMk/>
            <pc:sldMk cId="2666755174" sldId="262"/>
            <ac:spMk id="2" creationId="{FD0F2C42-2627-4C4B-8238-680E63894DBD}"/>
          </ac:spMkLst>
        </pc:spChg>
        <pc:spChg chg="mod">
          <ac:chgData name="Kristin Dupont" userId="S::kdupont@theseniorsource.org::7e622a57-14a9-41e2-ae1d-9fe51d8cfa20" providerId="AD" clId="Web-{E415D805-1099-CEC9-2B82-524A3ACCB453}" dt="2020-09-04T19:57:59.777" v="4" actId="20577"/>
          <ac:spMkLst>
            <pc:docMk/>
            <pc:sldMk cId="2666755174" sldId="262"/>
            <ac:spMk id="67" creationId="{712FA7AA-5AA2-4C15-A577-5A5D4DC2BABF}"/>
          </ac:spMkLst>
        </pc:spChg>
        <pc:spChg chg="mod">
          <ac:chgData name="Kristin Dupont" userId="S::kdupont@theseniorsource.org::7e622a57-14a9-41e2-ae1d-9fe51d8cfa20" providerId="AD" clId="Web-{E415D805-1099-CEC9-2B82-524A3ACCB453}" dt="2020-09-04T19:57:50.105" v="1" actId="20577"/>
          <ac:spMkLst>
            <pc:docMk/>
            <pc:sldMk cId="2666755174" sldId="262"/>
            <ac:spMk id="75" creationId="{46233994-D6DC-4A88-9511-492358BCEF4A}"/>
          </ac:spMkLst>
        </pc:spChg>
        <pc:spChg chg="mod">
          <ac:chgData name="Kristin Dupont" userId="S::kdupont@theseniorsource.org::7e622a57-14a9-41e2-ae1d-9fe51d8cfa20" providerId="AD" clId="Web-{E415D805-1099-CEC9-2B82-524A3ACCB453}" dt="2020-09-04T19:58:02.089" v="5" actId="20577"/>
          <ac:spMkLst>
            <pc:docMk/>
            <pc:sldMk cId="2666755174" sldId="262"/>
            <ac:spMk id="83" creationId="{2D9E6697-38F1-4BB9-83BF-A4327B20F7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7D467-70F1-4012-AECE-262E80B44D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B6ADD3-C165-4F2D-9A5D-7E07F47F9F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</a:t>
          </a:r>
        </a:p>
      </dgm:t>
    </dgm:pt>
    <dgm:pt modelId="{5C0A57A7-2570-4FE0-86E7-3425AA893ABA}" type="parTrans" cxnId="{CC9570FD-3BA0-4D9E-95E0-A408C65D004C}">
      <dgm:prSet/>
      <dgm:spPr/>
      <dgm:t>
        <a:bodyPr/>
        <a:lstStyle/>
        <a:p>
          <a:endParaRPr lang="en-US"/>
        </a:p>
      </dgm:t>
    </dgm:pt>
    <dgm:pt modelId="{09A61B21-CC8F-45AD-A7BF-21B42773F0A7}" type="sibTrans" cxnId="{CC9570FD-3BA0-4D9E-95E0-A408C65D004C}">
      <dgm:prSet/>
      <dgm:spPr/>
      <dgm:t>
        <a:bodyPr/>
        <a:lstStyle/>
        <a:p>
          <a:endParaRPr lang="en-US"/>
        </a:p>
      </dgm:t>
    </dgm:pt>
    <dgm:pt modelId="{6078597E-2323-4542-9FEC-BC3C1757D4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Caregivers must take care of themselves in order to take care of others. The oxygen mask airplane scenario.</a:t>
          </a:r>
        </a:p>
      </dgm:t>
    </dgm:pt>
    <dgm:pt modelId="{AB4F328F-773D-4311-B72B-10C9A4FCA995}" type="parTrans" cxnId="{B551628C-5077-4748-9085-C878F712DC85}">
      <dgm:prSet/>
      <dgm:spPr/>
      <dgm:t>
        <a:bodyPr/>
        <a:lstStyle/>
        <a:p>
          <a:endParaRPr lang="en-US"/>
        </a:p>
      </dgm:t>
    </dgm:pt>
    <dgm:pt modelId="{A6CD4417-8BD6-4C0F-B16E-790C6FB26C6B}" type="sibTrans" cxnId="{B551628C-5077-4748-9085-C878F712DC85}">
      <dgm:prSet/>
      <dgm:spPr/>
      <dgm:t>
        <a:bodyPr/>
        <a:lstStyle/>
        <a:p>
          <a:endParaRPr lang="en-US"/>
        </a:p>
      </dgm:t>
    </dgm:pt>
    <dgm:pt modelId="{454AC6CF-BA71-4CBE-8149-FE40FE4D1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Recognize</a:t>
          </a:r>
        </a:p>
      </dgm:t>
    </dgm:pt>
    <dgm:pt modelId="{8769CCA0-5C2D-4E80-94AA-555907C52ADB}" type="parTrans" cxnId="{F9951326-E5D0-4E83-BD10-392923B82823}">
      <dgm:prSet/>
      <dgm:spPr/>
      <dgm:t>
        <a:bodyPr/>
        <a:lstStyle/>
        <a:p>
          <a:endParaRPr lang="en-US"/>
        </a:p>
      </dgm:t>
    </dgm:pt>
    <dgm:pt modelId="{8390833F-BBFE-4913-A02C-D67CCE459799}" type="sibTrans" cxnId="{F9951326-E5D0-4E83-BD10-392923B82823}">
      <dgm:prSet/>
      <dgm:spPr/>
      <dgm:t>
        <a:bodyPr/>
        <a:lstStyle/>
        <a:p>
          <a:endParaRPr lang="en-US"/>
        </a:p>
      </dgm:t>
    </dgm:pt>
    <dgm:pt modelId="{5D3FB4BD-639D-49AC-8908-101600D9D3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Caregivers must recognize their need to care for themselves and engage in holistic activities </a:t>
          </a:r>
        </a:p>
      </dgm:t>
    </dgm:pt>
    <dgm:pt modelId="{F1C3544C-BDB3-4619-939F-034D15CB4936}" type="parTrans" cxnId="{499301F2-52C6-4652-9F51-FD3EAFF5FD94}">
      <dgm:prSet/>
      <dgm:spPr/>
      <dgm:t>
        <a:bodyPr/>
        <a:lstStyle/>
        <a:p>
          <a:endParaRPr lang="en-US"/>
        </a:p>
      </dgm:t>
    </dgm:pt>
    <dgm:pt modelId="{E667A8B8-D73F-4E6A-8F02-D3BA78A3EC6B}" type="sibTrans" cxnId="{499301F2-52C6-4652-9F51-FD3EAFF5FD94}">
      <dgm:prSet/>
      <dgm:spPr/>
      <dgm:t>
        <a:bodyPr/>
        <a:lstStyle/>
        <a:p>
          <a:endParaRPr lang="en-US"/>
        </a:p>
      </dgm:t>
    </dgm:pt>
    <dgm:pt modelId="{D6C3FF6A-1BAB-4A1F-BEDE-ADE7EA41B2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</a:t>
          </a:r>
        </a:p>
      </dgm:t>
    </dgm:pt>
    <dgm:pt modelId="{C8AC49AC-5D62-417F-9BD9-E99918E9ACB4}" type="parTrans" cxnId="{9F0DEE60-2761-4182-9597-0979B2618E54}">
      <dgm:prSet/>
      <dgm:spPr/>
      <dgm:t>
        <a:bodyPr/>
        <a:lstStyle/>
        <a:p>
          <a:endParaRPr lang="en-US"/>
        </a:p>
      </dgm:t>
    </dgm:pt>
    <dgm:pt modelId="{90C2899C-197D-4FD4-A277-F449A77E65E4}" type="sibTrans" cxnId="{9F0DEE60-2761-4182-9597-0979B2618E54}">
      <dgm:prSet/>
      <dgm:spPr/>
      <dgm:t>
        <a:bodyPr/>
        <a:lstStyle/>
        <a:p>
          <a:endParaRPr lang="en-US"/>
        </a:p>
      </dgm:t>
    </dgm:pt>
    <dgm:pt modelId="{64D85433-3756-47FB-B196-B16F3BB50D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Holistic activities can include: anything that has a positive effect mentally, physically and emotionally. </a:t>
          </a:r>
        </a:p>
      </dgm:t>
    </dgm:pt>
    <dgm:pt modelId="{AB216967-76D3-4282-ACB2-027BC4701A05}" type="parTrans" cxnId="{4ABEEA13-4108-411E-8EB7-5837B6F24633}">
      <dgm:prSet/>
      <dgm:spPr/>
      <dgm:t>
        <a:bodyPr/>
        <a:lstStyle/>
        <a:p>
          <a:endParaRPr lang="en-US"/>
        </a:p>
      </dgm:t>
    </dgm:pt>
    <dgm:pt modelId="{DE4A4EE4-CD0B-4177-AB3D-54276BC9EA74}" type="sibTrans" cxnId="{4ABEEA13-4108-411E-8EB7-5837B6F24633}">
      <dgm:prSet/>
      <dgm:spPr/>
      <dgm:t>
        <a:bodyPr/>
        <a:lstStyle/>
        <a:p>
          <a:endParaRPr lang="en-US"/>
        </a:p>
      </dgm:t>
    </dgm:pt>
    <dgm:pt modelId="{8A9597BD-5B25-4BDF-84A2-667E61506BE3}" type="pres">
      <dgm:prSet presAssocID="{7797D467-70F1-4012-AECE-262E80B44DC8}" presName="Name0" presStyleCnt="0">
        <dgm:presLayoutVars>
          <dgm:dir/>
          <dgm:animLvl val="lvl"/>
          <dgm:resizeHandles val="exact"/>
        </dgm:presLayoutVars>
      </dgm:prSet>
      <dgm:spPr/>
    </dgm:pt>
    <dgm:pt modelId="{322CAFA6-76EB-4FAF-B6BB-0833DAC62593}" type="pres">
      <dgm:prSet presAssocID="{2FB6ADD3-C165-4F2D-9A5D-7E07F47F9F31}" presName="linNode" presStyleCnt="0"/>
      <dgm:spPr/>
    </dgm:pt>
    <dgm:pt modelId="{FB815BCD-48FF-441C-9368-82F750D3B5D7}" type="pres">
      <dgm:prSet presAssocID="{2FB6ADD3-C165-4F2D-9A5D-7E07F47F9F3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2585C19-E998-4D4D-9DFB-759C79C47319}" type="pres">
      <dgm:prSet presAssocID="{2FB6ADD3-C165-4F2D-9A5D-7E07F47F9F31}" presName="descendantText" presStyleLbl="alignAccFollowNode1" presStyleIdx="0" presStyleCnt="3">
        <dgm:presLayoutVars>
          <dgm:bulletEnabled val="1"/>
        </dgm:presLayoutVars>
      </dgm:prSet>
      <dgm:spPr/>
    </dgm:pt>
    <dgm:pt modelId="{55A98CC7-E21F-4EA8-A8C5-6B23F6B43210}" type="pres">
      <dgm:prSet presAssocID="{09A61B21-CC8F-45AD-A7BF-21B42773F0A7}" presName="sp" presStyleCnt="0"/>
      <dgm:spPr/>
    </dgm:pt>
    <dgm:pt modelId="{FBB11BB5-9451-4F30-B4A6-0C1D798510EF}" type="pres">
      <dgm:prSet presAssocID="{454AC6CF-BA71-4CBE-8149-FE40FE4D1DD5}" presName="linNode" presStyleCnt="0"/>
      <dgm:spPr/>
    </dgm:pt>
    <dgm:pt modelId="{11D53D22-AB24-4E72-9432-F1519A6F2014}" type="pres">
      <dgm:prSet presAssocID="{454AC6CF-BA71-4CBE-8149-FE40FE4D1DD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45C6A01-8010-4FD3-B6E8-B582FE6467F7}" type="pres">
      <dgm:prSet presAssocID="{454AC6CF-BA71-4CBE-8149-FE40FE4D1DD5}" presName="descendantText" presStyleLbl="alignAccFollowNode1" presStyleIdx="1" presStyleCnt="3">
        <dgm:presLayoutVars>
          <dgm:bulletEnabled val="1"/>
        </dgm:presLayoutVars>
      </dgm:prSet>
      <dgm:spPr/>
    </dgm:pt>
    <dgm:pt modelId="{8CA9DC68-9F1E-47C6-8CCB-9ABCC9242036}" type="pres">
      <dgm:prSet presAssocID="{8390833F-BBFE-4913-A02C-D67CCE459799}" presName="sp" presStyleCnt="0"/>
      <dgm:spPr/>
    </dgm:pt>
    <dgm:pt modelId="{AAC287BD-7212-460E-A51D-0CECB3DDCFEA}" type="pres">
      <dgm:prSet presAssocID="{D6C3FF6A-1BAB-4A1F-BEDE-ADE7EA41B2F2}" presName="linNode" presStyleCnt="0"/>
      <dgm:spPr/>
    </dgm:pt>
    <dgm:pt modelId="{DCDD2C92-7C92-4CEE-AB46-55FEE637E173}" type="pres">
      <dgm:prSet presAssocID="{D6C3FF6A-1BAB-4A1F-BEDE-ADE7EA41B2F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3ABF78D-618C-48F1-B1F1-01A0B541EF18}" type="pres">
      <dgm:prSet presAssocID="{D6C3FF6A-1BAB-4A1F-BEDE-ADE7EA41B2F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D81606-80F2-4F96-B6A6-106B1E87D4E4}" type="presOf" srcId="{64D85433-3756-47FB-B196-B16F3BB50D45}" destId="{E3ABF78D-618C-48F1-B1F1-01A0B541EF18}" srcOrd="0" destOrd="0" presId="urn:microsoft.com/office/officeart/2005/8/layout/vList5"/>
    <dgm:cxn modelId="{4ABEEA13-4108-411E-8EB7-5837B6F24633}" srcId="{D6C3FF6A-1BAB-4A1F-BEDE-ADE7EA41B2F2}" destId="{64D85433-3756-47FB-B196-B16F3BB50D45}" srcOrd="0" destOrd="0" parTransId="{AB216967-76D3-4282-ACB2-027BC4701A05}" sibTransId="{DE4A4EE4-CD0B-4177-AB3D-54276BC9EA74}"/>
    <dgm:cxn modelId="{30E1071A-C031-47F4-A828-B6AFB8235EFB}" type="presOf" srcId="{454AC6CF-BA71-4CBE-8149-FE40FE4D1DD5}" destId="{11D53D22-AB24-4E72-9432-F1519A6F2014}" srcOrd="0" destOrd="0" presId="urn:microsoft.com/office/officeart/2005/8/layout/vList5"/>
    <dgm:cxn modelId="{F9951326-E5D0-4E83-BD10-392923B82823}" srcId="{7797D467-70F1-4012-AECE-262E80B44DC8}" destId="{454AC6CF-BA71-4CBE-8149-FE40FE4D1DD5}" srcOrd="1" destOrd="0" parTransId="{8769CCA0-5C2D-4E80-94AA-555907C52ADB}" sibTransId="{8390833F-BBFE-4913-A02C-D67CCE459799}"/>
    <dgm:cxn modelId="{8E8A2E32-CB12-4B71-BC54-315ABE3FB15D}" type="presOf" srcId="{6078597E-2323-4542-9FEC-BC3C1757D4D2}" destId="{32585C19-E998-4D4D-9DFB-759C79C47319}" srcOrd="0" destOrd="0" presId="urn:microsoft.com/office/officeart/2005/8/layout/vList5"/>
    <dgm:cxn modelId="{9F0DEE60-2761-4182-9597-0979B2618E54}" srcId="{7797D467-70F1-4012-AECE-262E80B44DC8}" destId="{D6C3FF6A-1BAB-4A1F-BEDE-ADE7EA41B2F2}" srcOrd="2" destOrd="0" parTransId="{C8AC49AC-5D62-417F-9BD9-E99918E9ACB4}" sibTransId="{90C2899C-197D-4FD4-A277-F449A77E65E4}"/>
    <dgm:cxn modelId="{9D002A4A-216A-46B7-A249-160826E2E4EE}" type="presOf" srcId="{7797D467-70F1-4012-AECE-262E80B44DC8}" destId="{8A9597BD-5B25-4BDF-84A2-667E61506BE3}" srcOrd="0" destOrd="0" presId="urn:microsoft.com/office/officeart/2005/8/layout/vList5"/>
    <dgm:cxn modelId="{9E571178-EA46-4DE1-AB01-407F566D5E91}" type="presOf" srcId="{D6C3FF6A-1BAB-4A1F-BEDE-ADE7EA41B2F2}" destId="{DCDD2C92-7C92-4CEE-AB46-55FEE637E173}" srcOrd="0" destOrd="0" presId="urn:microsoft.com/office/officeart/2005/8/layout/vList5"/>
    <dgm:cxn modelId="{B551628C-5077-4748-9085-C878F712DC85}" srcId="{2FB6ADD3-C165-4F2D-9A5D-7E07F47F9F31}" destId="{6078597E-2323-4542-9FEC-BC3C1757D4D2}" srcOrd="0" destOrd="0" parTransId="{AB4F328F-773D-4311-B72B-10C9A4FCA995}" sibTransId="{A6CD4417-8BD6-4C0F-B16E-790C6FB26C6B}"/>
    <dgm:cxn modelId="{5320CFB2-CCAF-4C65-8EF9-D011529C713B}" type="presOf" srcId="{5D3FB4BD-639D-49AC-8908-101600D9D3BB}" destId="{845C6A01-8010-4FD3-B6E8-B582FE6467F7}" srcOrd="0" destOrd="0" presId="urn:microsoft.com/office/officeart/2005/8/layout/vList5"/>
    <dgm:cxn modelId="{2CD83FCF-12F6-41B7-A677-328EB1AC6641}" type="presOf" srcId="{2FB6ADD3-C165-4F2D-9A5D-7E07F47F9F31}" destId="{FB815BCD-48FF-441C-9368-82F750D3B5D7}" srcOrd="0" destOrd="0" presId="urn:microsoft.com/office/officeart/2005/8/layout/vList5"/>
    <dgm:cxn modelId="{499301F2-52C6-4652-9F51-FD3EAFF5FD94}" srcId="{454AC6CF-BA71-4CBE-8149-FE40FE4D1DD5}" destId="{5D3FB4BD-639D-49AC-8908-101600D9D3BB}" srcOrd="0" destOrd="0" parTransId="{F1C3544C-BDB3-4619-939F-034D15CB4936}" sibTransId="{E667A8B8-D73F-4E6A-8F02-D3BA78A3EC6B}"/>
    <dgm:cxn modelId="{CC9570FD-3BA0-4D9E-95E0-A408C65D004C}" srcId="{7797D467-70F1-4012-AECE-262E80B44DC8}" destId="{2FB6ADD3-C165-4F2D-9A5D-7E07F47F9F31}" srcOrd="0" destOrd="0" parTransId="{5C0A57A7-2570-4FE0-86E7-3425AA893ABA}" sibTransId="{09A61B21-CC8F-45AD-A7BF-21B42773F0A7}"/>
    <dgm:cxn modelId="{637F8B5D-C9A9-4410-8774-7AF4CA9D0871}" type="presParOf" srcId="{8A9597BD-5B25-4BDF-84A2-667E61506BE3}" destId="{322CAFA6-76EB-4FAF-B6BB-0833DAC62593}" srcOrd="0" destOrd="0" presId="urn:microsoft.com/office/officeart/2005/8/layout/vList5"/>
    <dgm:cxn modelId="{3149B7FD-BE66-49B0-A36F-0CA167594787}" type="presParOf" srcId="{322CAFA6-76EB-4FAF-B6BB-0833DAC62593}" destId="{FB815BCD-48FF-441C-9368-82F750D3B5D7}" srcOrd="0" destOrd="0" presId="urn:microsoft.com/office/officeart/2005/8/layout/vList5"/>
    <dgm:cxn modelId="{ECF77F77-5D7B-4FD1-90B8-056BDAF96D8A}" type="presParOf" srcId="{322CAFA6-76EB-4FAF-B6BB-0833DAC62593}" destId="{32585C19-E998-4D4D-9DFB-759C79C47319}" srcOrd="1" destOrd="0" presId="urn:microsoft.com/office/officeart/2005/8/layout/vList5"/>
    <dgm:cxn modelId="{3E5D1F1A-6713-472F-BBAC-19AC58E6D68D}" type="presParOf" srcId="{8A9597BD-5B25-4BDF-84A2-667E61506BE3}" destId="{55A98CC7-E21F-4EA8-A8C5-6B23F6B43210}" srcOrd="1" destOrd="0" presId="urn:microsoft.com/office/officeart/2005/8/layout/vList5"/>
    <dgm:cxn modelId="{3AFFE440-D274-425B-A359-9549911453B9}" type="presParOf" srcId="{8A9597BD-5B25-4BDF-84A2-667E61506BE3}" destId="{FBB11BB5-9451-4F30-B4A6-0C1D798510EF}" srcOrd="2" destOrd="0" presId="urn:microsoft.com/office/officeart/2005/8/layout/vList5"/>
    <dgm:cxn modelId="{25760306-3288-475B-9911-D9DE44977FBD}" type="presParOf" srcId="{FBB11BB5-9451-4F30-B4A6-0C1D798510EF}" destId="{11D53D22-AB24-4E72-9432-F1519A6F2014}" srcOrd="0" destOrd="0" presId="urn:microsoft.com/office/officeart/2005/8/layout/vList5"/>
    <dgm:cxn modelId="{7339005F-CEE0-479F-A614-C56D4ED25DB2}" type="presParOf" srcId="{FBB11BB5-9451-4F30-B4A6-0C1D798510EF}" destId="{845C6A01-8010-4FD3-B6E8-B582FE6467F7}" srcOrd="1" destOrd="0" presId="urn:microsoft.com/office/officeart/2005/8/layout/vList5"/>
    <dgm:cxn modelId="{253CE51F-9BB4-4CDA-94F8-0F8C3915EEDF}" type="presParOf" srcId="{8A9597BD-5B25-4BDF-84A2-667E61506BE3}" destId="{8CA9DC68-9F1E-47C6-8CCB-9ABCC9242036}" srcOrd="3" destOrd="0" presId="urn:microsoft.com/office/officeart/2005/8/layout/vList5"/>
    <dgm:cxn modelId="{89E48C77-3E0D-447D-8A54-26615BC4E133}" type="presParOf" srcId="{8A9597BD-5B25-4BDF-84A2-667E61506BE3}" destId="{AAC287BD-7212-460E-A51D-0CECB3DDCFEA}" srcOrd="4" destOrd="0" presId="urn:microsoft.com/office/officeart/2005/8/layout/vList5"/>
    <dgm:cxn modelId="{BA3E463C-DA23-4A0C-9265-DDD02F52F678}" type="presParOf" srcId="{AAC287BD-7212-460E-A51D-0CECB3DDCFEA}" destId="{DCDD2C92-7C92-4CEE-AB46-55FEE637E173}" srcOrd="0" destOrd="0" presId="urn:microsoft.com/office/officeart/2005/8/layout/vList5"/>
    <dgm:cxn modelId="{1C866FE7-42A1-492D-AE90-DAD5D618ADF0}" type="presParOf" srcId="{AAC287BD-7212-460E-A51D-0CECB3DDCFEA}" destId="{E3ABF78D-618C-48F1-B1F1-01A0B541EF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D73D2-CC7D-4822-93BB-D7218C4D9B3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A4FABE-BDB8-4440-84BF-3A79CDDD93C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Provides Information &amp; Resources to help caregivers</a:t>
          </a:r>
        </a:p>
      </dgm:t>
    </dgm:pt>
    <dgm:pt modelId="{35482F34-E673-400B-BED8-895133F49A75}" type="parTrans" cxnId="{3A82C725-9B72-4BAC-8EB6-52AC9152B415}">
      <dgm:prSet/>
      <dgm:spPr/>
      <dgm:t>
        <a:bodyPr/>
        <a:lstStyle/>
        <a:p>
          <a:endParaRPr lang="en-US"/>
        </a:p>
      </dgm:t>
    </dgm:pt>
    <dgm:pt modelId="{A81FEB43-BB9E-4D45-86A9-ABCBDE9E4451}" type="sibTrans" cxnId="{3A82C725-9B72-4BAC-8EB6-52AC9152B415}">
      <dgm:prSet/>
      <dgm:spPr/>
      <dgm:t>
        <a:bodyPr/>
        <a:lstStyle/>
        <a:p>
          <a:endParaRPr lang="en-US"/>
        </a:p>
      </dgm:t>
    </dgm:pt>
    <dgm:pt modelId="{D63A03E1-6154-4E8B-9E1A-80EDCF634F79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/>
            <a:t>Provides Supportive Counseling</a:t>
          </a:r>
        </a:p>
      </dgm:t>
    </dgm:pt>
    <dgm:pt modelId="{BBA6F4C0-3E01-4216-A008-D746B661EBF0}" type="parTrans" cxnId="{9EEE73E8-9029-4060-9805-631BF39468C8}">
      <dgm:prSet/>
      <dgm:spPr/>
      <dgm:t>
        <a:bodyPr/>
        <a:lstStyle/>
        <a:p>
          <a:endParaRPr lang="en-US"/>
        </a:p>
      </dgm:t>
    </dgm:pt>
    <dgm:pt modelId="{7911A60D-86EF-42BA-B53B-4851A6E2BC91}" type="sibTrans" cxnId="{9EEE73E8-9029-4060-9805-631BF39468C8}">
      <dgm:prSet/>
      <dgm:spPr/>
      <dgm:t>
        <a:bodyPr/>
        <a:lstStyle/>
        <a:p>
          <a:endParaRPr lang="en-US"/>
        </a:p>
      </dgm:t>
    </dgm:pt>
    <dgm:pt modelId="{AC68E6EA-1DD5-4DD3-A317-13AE4F1EA47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Attend our Support Group for Caregivers </a:t>
          </a:r>
        </a:p>
      </dgm:t>
    </dgm:pt>
    <dgm:pt modelId="{7D305445-4D5B-4430-9ED8-6832DED069B3}" type="parTrans" cxnId="{38C791B6-310A-49FA-A5D6-37EC9BA72A42}">
      <dgm:prSet/>
      <dgm:spPr/>
      <dgm:t>
        <a:bodyPr/>
        <a:lstStyle/>
        <a:p>
          <a:endParaRPr lang="en-US"/>
        </a:p>
      </dgm:t>
    </dgm:pt>
    <dgm:pt modelId="{7BE5D62A-CC48-48F3-A055-1391EB860A56}" type="sibTrans" cxnId="{38C791B6-310A-49FA-A5D6-37EC9BA72A42}">
      <dgm:prSet/>
      <dgm:spPr/>
      <dgm:t>
        <a:bodyPr/>
        <a:lstStyle/>
        <a:p>
          <a:endParaRPr lang="en-US"/>
        </a:p>
      </dgm:t>
    </dgm:pt>
    <dgm:pt modelId="{2422AEE8-2622-452B-B9B0-48BDBA5EE44C}">
      <dgm:prSet/>
      <dgm:spPr/>
      <dgm:t>
        <a:bodyPr/>
        <a:lstStyle/>
        <a:p>
          <a:r>
            <a:rPr lang="en-US"/>
            <a:t>Sets up a Care Coordination Meeting with families</a:t>
          </a:r>
        </a:p>
      </dgm:t>
    </dgm:pt>
    <dgm:pt modelId="{4ECA4792-6DA2-4C6E-9900-1E152A21D0A8}" type="parTrans" cxnId="{90F03E02-E361-4222-A260-AF84EBD281D8}">
      <dgm:prSet/>
      <dgm:spPr/>
      <dgm:t>
        <a:bodyPr/>
        <a:lstStyle/>
        <a:p>
          <a:endParaRPr lang="en-US"/>
        </a:p>
      </dgm:t>
    </dgm:pt>
    <dgm:pt modelId="{30524655-501A-4AE1-92F9-85B137C0807B}" type="sibTrans" cxnId="{90F03E02-E361-4222-A260-AF84EBD281D8}">
      <dgm:prSet/>
      <dgm:spPr/>
      <dgm:t>
        <a:bodyPr/>
        <a:lstStyle/>
        <a:p>
          <a:endParaRPr lang="en-US"/>
        </a:p>
      </dgm:t>
    </dgm:pt>
    <dgm:pt modelId="{85E3345B-5E32-4173-AE86-56463F55931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Attend our Caregiving with Confidence Seminars </a:t>
          </a:r>
        </a:p>
      </dgm:t>
    </dgm:pt>
    <dgm:pt modelId="{AE75B686-53C0-42AF-9EB5-2C79BDA44155}" type="parTrans" cxnId="{E0DC5D9C-FA37-44A9-BBC9-184A49D1C1B6}">
      <dgm:prSet/>
      <dgm:spPr/>
      <dgm:t>
        <a:bodyPr/>
        <a:lstStyle/>
        <a:p>
          <a:endParaRPr lang="en-US"/>
        </a:p>
      </dgm:t>
    </dgm:pt>
    <dgm:pt modelId="{C1562C62-AA09-4E82-907A-D18CFD30BE76}" type="sibTrans" cxnId="{E0DC5D9C-FA37-44A9-BBC9-184A49D1C1B6}">
      <dgm:prSet/>
      <dgm:spPr/>
      <dgm:t>
        <a:bodyPr/>
        <a:lstStyle/>
        <a:p>
          <a:endParaRPr lang="en-US"/>
        </a:p>
      </dgm:t>
    </dgm:pt>
    <dgm:pt modelId="{785705E7-22C3-42AD-AD67-70C45EE7863B}" type="pres">
      <dgm:prSet presAssocID="{C6FD73D2-CC7D-4822-93BB-D7218C4D9B35}" presName="linear" presStyleCnt="0">
        <dgm:presLayoutVars>
          <dgm:animLvl val="lvl"/>
          <dgm:resizeHandles val="exact"/>
        </dgm:presLayoutVars>
      </dgm:prSet>
      <dgm:spPr/>
    </dgm:pt>
    <dgm:pt modelId="{0D9333E4-9958-44F5-93B1-B183A0E078C3}" type="pres">
      <dgm:prSet presAssocID="{B8A4FABE-BDB8-4440-84BF-3A79CDDD93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37EEFB-F2CC-465E-A471-359C285CAF4E}" type="pres">
      <dgm:prSet presAssocID="{A81FEB43-BB9E-4D45-86A9-ABCBDE9E4451}" presName="spacer" presStyleCnt="0"/>
      <dgm:spPr/>
    </dgm:pt>
    <dgm:pt modelId="{D597BEDE-0CB9-404F-BB9F-50A068B8E704}" type="pres">
      <dgm:prSet presAssocID="{D63A03E1-6154-4E8B-9E1A-80EDCF634F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E63460-2FEB-4B89-959E-8337DFD10FDD}" type="pres">
      <dgm:prSet presAssocID="{7911A60D-86EF-42BA-B53B-4851A6E2BC91}" presName="spacer" presStyleCnt="0"/>
      <dgm:spPr/>
    </dgm:pt>
    <dgm:pt modelId="{556DA86B-4B38-4361-AA99-7C14F0756DB6}" type="pres">
      <dgm:prSet presAssocID="{AC68E6EA-1DD5-4DD3-A317-13AE4F1EA4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1E378A-7571-4D46-81F0-F6F1F6454C8E}" type="pres">
      <dgm:prSet presAssocID="{7BE5D62A-CC48-48F3-A055-1391EB860A56}" presName="spacer" presStyleCnt="0"/>
      <dgm:spPr/>
    </dgm:pt>
    <dgm:pt modelId="{1DC8B94E-D154-453F-A94D-12C3E0CF811E}" type="pres">
      <dgm:prSet presAssocID="{2422AEE8-2622-452B-B9B0-48BDBA5EE4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0BD87F-F673-4798-AEFB-5B053F6A3A80}" type="pres">
      <dgm:prSet presAssocID="{30524655-501A-4AE1-92F9-85B137C0807B}" presName="spacer" presStyleCnt="0"/>
      <dgm:spPr/>
    </dgm:pt>
    <dgm:pt modelId="{0402BB3C-F85A-4611-BD22-C3476B67169D}" type="pres">
      <dgm:prSet presAssocID="{85E3345B-5E32-4173-AE86-56463F55931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0F03E02-E361-4222-A260-AF84EBD281D8}" srcId="{C6FD73D2-CC7D-4822-93BB-D7218C4D9B35}" destId="{2422AEE8-2622-452B-B9B0-48BDBA5EE44C}" srcOrd="3" destOrd="0" parTransId="{4ECA4792-6DA2-4C6E-9900-1E152A21D0A8}" sibTransId="{30524655-501A-4AE1-92F9-85B137C0807B}"/>
    <dgm:cxn modelId="{E319991B-B848-4D81-863A-B24F0DEC5612}" type="presOf" srcId="{85E3345B-5E32-4173-AE86-56463F55931F}" destId="{0402BB3C-F85A-4611-BD22-C3476B67169D}" srcOrd="0" destOrd="0" presId="urn:microsoft.com/office/officeart/2005/8/layout/vList2"/>
    <dgm:cxn modelId="{3A82C725-9B72-4BAC-8EB6-52AC9152B415}" srcId="{C6FD73D2-CC7D-4822-93BB-D7218C4D9B35}" destId="{B8A4FABE-BDB8-4440-84BF-3A79CDDD93C5}" srcOrd="0" destOrd="0" parTransId="{35482F34-E673-400B-BED8-895133F49A75}" sibTransId="{A81FEB43-BB9E-4D45-86A9-ABCBDE9E4451}"/>
    <dgm:cxn modelId="{F9E88C5C-98D8-44AC-9FF3-FE6B806EA8EC}" type="presOf" srcId="{C6FD73D2-CC7D-4822-93BB-D7218C4D9B35}" destId="{785705E7-22C3-42AD-AD67-70C45EE7863B}" srcOrd="0" destOrd="0" presId="urn:microsoft.com/office/officeart/2005/8/layout/vList2"/>
    <dgm:cxn modelId="{5147D68E-5500-4D1D-B25E-FF49C7DEFCE9}" type="presOf" srcId="{AC68E6EA-1DD5-4DD3-A317-13AE4F1EA47C}" destId="{556DA86B-4B38-4361-AA99-7C14F0756DB6}" srcOrd="0" destOrd="0" presId="urn:microsoft.com/office/officeart/2005/8/layout/vList2"/>
    <dgm:cxn modelId="{E0DC5D9C-FA37-44A9-BBC9-184A49D1C1B6}" srcId="{C6FD73D2-CC7D-4822-93BB-D7218C4D9B35}" destId="{85E3345B-5E32-4173-AE86-56463F55931F}" srcOrd="4" destOrd="0" parTransId="{AE75B686-53C0-42AF-9EB5-2C79BDA44155}" sibTransId="{C1562C62-AA09-4E82-907A-D18CFD30BE76}"/>
    <dgm:cxn modelId="{1287C3B4-CF76-4042-ADF6-41F470B4E28D}" type="presOf" srcId="{D63A03E1-6154-4E8B-9E1A-80EDCF634F79}" destId="{D597BEDE-0CB9-404F-BB9F-50A068B8E704}" srcOrd="0" destOrd="0" presId="urn:microsoft.com/office/officeart/2005/8/layout/vList2"/>
    <dgm:cxn modelId="{38C791B6-310A-49FA-A5D6-37EC9BA72A42}" srcId="{C6FD73D2-CC7D-4822-93BB-D7218C4D9B35}" destId="{AC68E6EA-1DD5-4DD3-A317-13AE4F1EA47C}" srcOrd="2" destOrd="0" parTransId="{7D305445-4D5B-4430-9ED8-6832DED069B3}" sibTransId="{7BE5D62A-CC48-48F3-A055-1391EB860A56}"/>
    <dgm:cxn modelId="{3AF39CDA-35C8-48E9-84C0-C93A6054BF2E}" type="presOf" srcId="{2422AEE8-2622-452B-B9B0-48BDBA5EE44C}" destId="{1DC8B94E-D154-453F-A94D-12C3E0CF811E}" srcOrd="0" destOrd="0" presId="urn:microsoft.com/office/officeart/2005/8/layout/vList2"/>
    <dgm:cxn modelId="{9EEE73E8-9029-4060-9805-631BF39468C8}" srcId="{C6FD73D2-CC7D-4822-93BB-D7218C4D9B35}" destId="{D63A03E1-6154-4E8B-9E1A-80EDCF634F79}" srcOrd="1" destOrd="0" parTransId="{BBA6F4C0-3E01-4216-A008-D746B661EBF0}" sibTransId="{7911A60D-86EF-42BA-B53B-4851A6E2BC91}"/>
    <dgm:cxn modelId="{22585DF7-B129-4A66-B41E-895D0DC3A8B8}" type="presOf" srcId="{B8A4FABE-BDB8-4440-84BF-3A79CDDD93C5}" destId="{0D9333E4-9958-44F5-93B1-B183A0E078C3}" srcOrd="0" destOrd="0" presId="urn:microsoft.com/office/officeart/2005/8/layout/vList2"/>
    <dgm:cxn modelId="{B66A543F-47D0-4F9C-9F70-50BC1D31DBF6}" type="presParOf" srcId="{785705E7-22C3-42AD-AD67-70C45EE7863B}" destId="{0D9333E4-9958-44F5-93B1-B183A0E078C3}" srcOrd="0" destOrd="0" presId="urn:microsoft.com/office/officeart/2005/8/layout/vList2"/>
    <dgm:cxn modelId="{165E4CFC-946A-4A91-9DBC-E3DAC7930E57}" type="presParOf" srcId="{785705E7-22C3-42AD-AD67-70C45EE7863B}" destId="{AE37EEFB-F2CC-465E-A471-359C285CAF4E}" srcOrd="1" destOrd="0" presId="urn:microsoft.com/office/officeart/2005/8/layout/vList2"/>
    <dgm:cxn modelId="{B8BF7199-1008-4BDF-BD95-01FA69FC5993}" type="presParOf" srcId="{785705E7-22C3-42AD-AD67-70C45EE7863B}" destId="{D597BEDE-0CB9-404F-BB9F-50A068B8E704}" srcOrd="2" destOrd="0" presId="urn:microsoft.com/office/officeart/2005/8/layout/vList2"/>
    <dgm:cxn modelId="{B6926605-FFA9-4877-B83F-124D4FA98DD9}" type="presParOf" srcId="{785705E7-22C3-42AD-AD67-70C45EE7863B}" destId="{94E63460-2FEB-4B89-959E-8337DFD10FDD}" srcOrd="3" destOrd="0" presId="urn:microsoft.com/office/officeart/2005/8/layout/vList2"/>
    <dgm:cxn modelId="{A5904165-F5AF-4904-BD6F-CA409A00C4E3}" type="presParOf" srcId="{785705E7-22C3-42AD-AD67-70C45EE7863B}" destId="{556DA86B-4B38-4361-AA99-7C14F0756DB6}" srcOrd="4" destOrd="0" presId="urn:microsoft.com/office/officeart/2005/8/layout/vList2"/>
    <dgm:cxn modelId="{CE0DBCE7-ECE1-4BAF-84A2-ACB26C5FFCA6}" type="presParOf" srcId="{785705E7-22C3-42AD-AD67-70C45EE7863B}" destId="{F01E378A-7571-4D46-81F0-F6F1F6454C8E}" srcOrd="5" destOrd="0" presId="urn:microsoft.com/office/officeart/2005/8/layout/vList2"/>
    <dgm:cxn modelId="{E28BC38D-190F-46CE-B970-DF68E3BB509B}" type="presParOf" srcId="{785705E7-22C3-42AD-AD67-70C45EE7863B}" destId="{1DC8B94E-D154-453F-A94D-12C3E0CF811E}" srcOrd="6" destOrd="0" presId="urn:microsoft.com/office/officeart/2005/8/layout/vList2"/>
    <dgm:cxn modelId="{5A6E8366-4F32-44A0-AC46-1314D2769AE8}" type="presParOf" srcId="{785705E7-22C3-42AD-AD67-70C45EE7863B}" destId="{F80BD87F-F673-4798-AEFB-5B053F6A3A80}" srcOrd="7" destOrd="0" presId="urn:microsoft.com/office/officeart/2005/8/layout/vList2"/>
    <dgm:cxn modelId="{39C6B028-2108-40F8-8FC6-719E57DFF0E7}" type="presParOf" srcId="{785705E7-22C3-42AD-AD67-70C45EE7863B}" destId="{0402BB3C-F85A-4611-BD22-C3476B6716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85C19-E998-4D4D-9DFB-759C79C47319}">
      <dsp:nvSpPr>
        <dsp:cNvPr id="0" name=""/>
        <dsp:cNvSpPr/>
      </dsp:nvSpPr>
      <dsp:spPr>
        <a:xfrm rot="5400000">
          <a:off x="6977190" y="-2944652"/>
          <a:ext cx="864994" cy="6973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Caregivers must take care of themselves in order to take care of others. The oxygen mask airplane scenario.</a:t>
          </a:r>
        </a:p>
      </dsp:txBody>
      <dsp:txXfrm rot="-5400000">
        <a:off x="3922775" y="151989"/>
        <a:ext cx="6931598" cy="780542"/>
      </dsp:txXfrm>
    </dsp:sp>
    <dsp:sp modelId="{FB815BCD-48FF-441C-9368-82F750D3B5D7}">
      <dsp:nvSpPr>
        <dsp:cNvPr id="0" name=""/>
        <dsp:cNvSpPr/>
      </dsp:nvSpPr>
      <dsp:spPr>
        <a:xfrm>
          <a:off x="0" y="1638"/>
          <a:ext cx="3922776" cy="1081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Take</a:t>
          </a:r>
        </a:p>
      </dsp:txBody>
      <dsp:txXfrm>
        <a:off x="52782" y="54420"/>
        <a:ext cx="3817212" cy="975679"/>
      </dsp:txXfrm>
    </dsp:sp>
    <dsp:sp modelId="{845C6A01-8010-4FD3-B6E8-B582FE6467F7}">
      <dsp:nvSpPr>
        <dsp:cNvPr id="0" name=""/>
        <dsp:cNvSpPr/>
      </dsp:nvSpPr>
      <dsp:spPr>
        <a:xfrm rot="5400000">
          <a:off x="6977190" y="-1809347"/>
          <a:ext cx="864994" cy="6973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Caregivers must recognize their need to care for themselves and engage in holistic activities </a:t>
          </a:r>
        </a:p>
      </dsp:txBody>
      <dsp:txXfrm rot="-5400000">
        <a:off x="3922775" y="1287294"/>
        <a:ext cx="6931598" cy="780542"/>
      </dsp:txXfrm>
    </dsp:sp>
    <dsp:sp modelId="{11D53D22-AB24-4E72-9432-F1519A6F2014}">
      <dsp:nvSpPr>
        <dsp:cNvPr id="0" name=""/>
        <dsp:cNvSpPr/>
      </dsp:nvSpPr>
      <dsp:spPr>
        <a:xfrm>
          <a:off x="0" y="1136943"/>
          <a:ext cx="3922776" cy="1081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Recognize</a:t>
          </a:r>
        </a:p>
      </dsp:txBody>
      <dsp:txXfrm>
        <a:off x="52782" y="1189725"/>
        <a:ext cx="3817212" cy="975679"/>
      </dsp:txXfrm>
    </dsp:sp>
    <dsp:sp modelId="{E3ABF78D-618C-48F1-B1F1-01A0B541EF18}">
      <dsp:nvSpPr>
        <dsp:cNvPr id="0" name=""/>
        <dsp:cNvSpPr/>
      </dsp:nvSpPr>
      <dsp:spPr>
        <a:xfrm rot="5400000">
          <a:off x="6977190" y="-674041"/>
          <a:ext cx="864994" cy="69738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Holistic activities can include: anything that has a positive effect mentally, physically and emotionally. </a:t>
          </a:r>
        </a:p>
      </dsp:txBody>
      <dsp:txXfrm rot="-5400000">
        <a:off x="3922775" y="2422600"/>
        <a:ext cx="6931598" cy="780542"/>
      </dsp:txXfrm>
    </dsp:sp>
    <dsp:sp modelId="{DCDD2C92-7C92-4CEE-AB46-55FEE637E173}">
      <dsp:nvSpPr>
        <dsp:cNvPr id="0" name=""/>
        <dsp:cNvSpPr/>
      </dsp:nvSpPr>
      <dsp:spPr>
        <a:xfrm>
          <a:off x="0" y="2272248"/>
          <a:ext cx="3922776" cy="1081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Include</a:t>
          </a:r>
        </a:p>
      </dsp:txBody>
      <dsp:txXfrm>
        <a:off x="52782" y="2325030"/>
        <a:ext cx="3817212" cy="975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333E4-9958-44F5-93B1-B183A0E078C3}">
      <dsp:nvSpPr>
        <dsp:cNvPr id="0" name=""/>
        <dsp:cNvSpPr/>
      </dsp:nvSpPr>
      <dsp:spPr>
        <a:xfrm>
          <a:off x="0" y="5785"/>
          <a:ext cx="5641974" cy="926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Provides Information &amp; Resources to help caregivers</a:t>
          </a:r>
        </a:p>
      </dsp:txBody>
      <dsp:txXfrm>
        <a:off x="45235" y="51020"/>
        <a:ext cx="5551504" cy="836169"/>
      </dsp:txXfrm>
    </dsp:sp>
    <dsp:sp modelId="{D597BEDE-0CB9-404F-BB9F-50A068B8E704}">
      <dsp:nvSpPr>
        <dsp:cNvPr id="0" name=""/>
        <dsp:cNvSpPr/>
      </dsp:nvSpPr>
      <dsp:spPr>
        <a:xfrm>
          <a:off x="0" y="1001544"/>
          <a:ext cx="5641974" cy="92663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Provides Supportive Counseling</a:t>
          </a:r>
        </a:p>
      </dsp:txBody>
      <dsp:txXfrm>
        <a:off x="45235" y="1046779"/>
        <a:ext cx="5551504" cy="836169"/>
      </dsp:txXfrm>
    </dsp:sp>
    <dsp:sp modelId="{556DA86B-4B38-4361-AA99-7C14F0756DB6}">
      <dsp:nvSpPr>
        <dsp:cNvPr id="0" name=""/>
        <dsp:cNvSpPr/>
      </dsp:nvSpPr>
      <dsp:spPr>
        <a:xfrm>
          <a:off x="0" y="1997304"/>
          <a:ext cx="5641974" cy="92663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Attend our Support Group for Caregivers </a:t>
          </a:r>
        </a:p>
      </dsp:txBody>
      <dsp:txXfrm>
        <a:off x="45235" y="2042539"/>
        <a:ext cx="5551504" cy="836169"/>
      </dsp:txXfrm>
    </dsp:sp>
    <dsp:sp modelId="{1DC8B94E-D154-453F-A94D-12C3E0CF811E}">
      <dsp:nvSpPr>
        <dsp:cNvPr id="0" name=""/>
        <dsp:cNvSpPr/>
      </dsp:nvSpPr>
      <dsp:spPr>
        <a:xfrm>
          <a:off x="0" y="2993064"/>
          <a:ext cx="5641974" cy="926639"/>
        </a:xfrm>
        <a:prstGeom prst="roundRect">
          <a:avLst/>
        </a:prstGeom>
        <a:solidFill>
          <a:schemeClr val="accent2">
            <a:hueOff val="-1163758"/>
            <a:satOff val="2432"/>
            <a:lumOff val="-1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Sets up a Care Coordination Meeting with families</a:t>
          </a:r>
        </a:p>
      </dsp:txBody>
      <dsp:txXfrm>
        <a:off x="45235" y="3038299"/>
        <a:ext cx="5551504" cy="836169"/>
      </dsp:txXfrm>
    </dsp:sp>
    <dsp:sp modelId="{0402BB3C-F85A-4611-BD22-C3476B67169D}">
      <dsp:nvSpPr>
        <dsp:cNvPr id="0" name=""/>
        <dsp:cNvSpPr/>
      </dsp:nvSpPr>
      <dsp:spPr>
        <a:xfrm>
          <a:off x="0" y="3988824"/>
          <a:ext cx="5641974" cy="92663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Attend our Caregiving with Confidence Seminars </a:t>
          </a:r>
        </a:p>
      </dsp:txBody>
      <dsp:txXfrm>
        <a:off x="45235" y="4034059"/>
        <a:ext cx="5551504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36B8A0-5945-1347-8D16-D518F05AC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AEDE8-0561-FA46-9527-8109A4D49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137B3-4514-5840-BA18-BB28A0D81D5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37F86-E8E9-DF40-AD80-920E11DAA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4C88A-7E9E-6F4E-9941-A08B4807CF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75D9-32AB-354A-8053-55032C73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9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2E239-03FA-6F41-96C7-CE9B64282514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156B-1586-C040-B5E8-58972BD55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5156B-1586-C040-B5E8-58972BD55E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79AE-685B-D74F-9DA4-0CAB6CDAB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114300"/>
            <a:ext cx="11776269" cy="1009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4262-D764-5646-937F-80C04419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F86B1-0B6F-254B-AC37-F4386C8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319B-2779-5743-9866-E8B3FC96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06C286-4B5F-DF4C-A6F1-4668D28AF864}"/>
              </a:ext>
            </a:extLst>
          </p:cNvPr>
          <p:cNvCxnSpPr/>
          <p:nvPr userDrawn="1"/>
        </p:nvCxnSpPr>
        <p:spPr>
          <a:xfrm>
            <a:off x="225230" y="1146176"/>
            <a:ext cx="105289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7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44DA6-2AAA-8640-A91B-95E4B916C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951" cy="685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15D11C-DF05-D749-B5E0-C44A0B6D64FD}"/>
              </a:ext>
            </a:extLst>
          </p:cNvPr>
          <p:cNvSpPr/>
          <p:nvPr userDrawn="1"/>
        </p:nvSpPr>
        <p:spPr>
          <a:xfrm>
            <a:off x="-3144944" y="-1066906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B8F1CA-1F2F-478E-934B-EAFBFEAC68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412" y="2922778"/>
            <a:ext cx="5628918" cy="1124219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84B6D04-CF07-4137-B7A3-CFEA09D8B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12" y="4397573"/>
            <a:ext cx="5628918" cy="15460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92639A-1072-45DB-B67F-0748883ED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685" y="2020219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ADE2A-3B41-A641-9AF3-12014FD8C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15D11C-DF05-D749-B5E0-C44A0B6D64FD}"/>
              </a:ext>
            </a:extLst>
          </p:cNvPr>
          <p:cNvSpPr/>
          <p:nvPr userDrawn="1"/>
        </p:nvSpPr>
        <p:spPr>
          <a:xfrm>
            <a:off x="-3144944" y="-1066906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DD2EF4-564E-465E-B3A6-93021BCB7A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412" y="2922778"/>
            <a:ext cx="5628918" cy="1124219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02F153-6074-4983-BDF6-86548399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12" y="4397573"/>
            <a:ext cx="5628918" cy="15460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A5A704-E469-4F43-BF90-347FE4825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685" y="2020219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0ADD74-1DEC-2342-9B3F-23F7DCC53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0"/>
            <a:ext cx="12191997" cy="685799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8A0791-BDEE-C449-871B-910D573DD0F0}"/>
              </a:ext>
            </a:extLst>
          </p:cNvPr>
          <p:cNvSpPr/>
          <p:nvPr userDrawn="1"/>
        </p:nvSpPr>
        <p:spPr>
          <a:xfrm>
            <a:off x="-3462996" y="-1239944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5E969-0BDE-DB4C-85AE-0203EBEEC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913475"/>
            <a:ext cx="4938091" cy="156562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376447B-9541-4D43-9DE6-36E76F433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359" y="2282816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674D11-7980-B640-BF01-2601372A5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10" y="-305628"/>
            <a:ext cx="12977683" cy="73015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EB9688-1FDC-4BE8-BA60-610DE39E51F4}"/>
              </a:ext>
            </a:extLst>
          </p:cNvPr>
          <p:cNvSpPr/>
          <p:nvPr userDrawn="1"/>
        </p:nvSpPr>
        <p:spPr>
          <a:xfrm>
            <a:off x="-3462996" y="-1239944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E7D832-7C65-4031-92F5-ADE5A3B2D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913475"/>
            <a:ext cx="4938091" cy="156562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6DD461-50CB-4AA0-8FA6-ED2899116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359" y="2282816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4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EC792-9E41-3F4A-8088-B3A6FD91D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0C9C28-7901-45D1-8958-B288F75CEC13}"/>
              </a:ext>
            </a:extLst>
          </p:cNvPr>
          <p:cNvSpPr/>
          <p:nvPr userDrawn="1"/>
        </p:nvSpPr>
        <p:spPr>
          <a:xfrm>
            <a:off x="-3462996" y="-1239944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963182-6E06-4621-9D07-CDE22E26A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913475"/>
            <a:ext cx="4938091" cy="156562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8821CB-F832-4DE0-BE3D-4E6698106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359" y="2282816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46965F-862C-F642-B2B8-AD959ADB3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14"/>
            <a:ext cx="12188952" cy="6856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9AADF-8B1F-644D-B2C3-154EF2D05716}"/>
              </a:ext>
            </a:extLst>
          </p:cNvPr>
          <p:cNvSpPr/>
          <p:nvPr userDrawn="1"/>
        </p:nvSpPr>
        <p:spPr>
          <a:xfrm>
            <a:off x="0" y="2047462"/>
            <a:ext cx="12196826" cy="65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CBBDC-D3E9-134D-87E4-0A0D87A2679B}"/>
              </a:ext>
            </a:extLst>
          </p:cNvPr>
          <p:cNvSpPr/>
          <p:nvPr userDrawn="1"/>
        </p:nvSpPr>
        <p:spPr>
          <a:xfrm>
            <a:off x="-4826" y="2107096"/>
            <a:ext cx="12196826" cy="2802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sitting in a chair&#10;&#10;Description automatically generated">
            <a:extLst>
              <a:ext uri="{FF2B5EF4-FFF2-40B4-BE49-F238E27FC236}">
                <a16:creationId xmlns:a16="http://schemas.microsoft.com/office/drawing/2014/main" id="{AB350D0C-DDBB-C44B-9AD3-4510BE7A9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26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5C42D-1729-4449-8319-4E4029A7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74" y="2268537"/>
            <a:ext cx="6674126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ADA8-1AA3-C145-A597-5C68B382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7374" y="3930165"/>
            <a:ext cx="6674126" cy="9797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BF19179-2709-4A0E-9C04-BCEBDA8178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5129" y="6269297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9FC3D-7058-4D40-8BCF-45B34D242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652" y="1714"/>
            <a:ext cx="12188952" cy="6856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9AADF-8B1F-644D-B2C3-154EF2D05716}"/>
              </a:ext>
            </a:extLst>
          </p:cNvPr>
          <p:cNvSpPr/>
          <p:nvPr userDrawn="1"/>
        </p:nvSpPr>
        <p:spPr>
          <a:xfrm>
            <a:off x="0" y="2047462"/>
            <a:ext cx="12196826" cy="65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CBBDC-D3E9-134D-87E4-0A0D87A2679B}"/>
              </a:ext>
            </a:extLst>
          </p:cNvPr>
          <p:cNvSpPr/>
          <p:nvPr userDrawn="1"/>
        </p:nvSpPr>
        <p:spPr>
          <a:xfrm>
            <a:off x="-4826" y="2107096"/>
            <a:ext cx="12196826" cy="280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B8A2FA-7ADA-3D4D-812B-5987CFC8D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4478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5C42D-1729-4449-8319-4E4029A7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046" y="2268537"/>
            <a:ext cx="5272454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675C3D-5867-473A-912C-99E9896AD5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0317" y="6267191"/>
            <a:ext cx="4215994" cy="4754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ADA8-1AA3-C145-A597-5C68B382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046" y="3930165"/>
            <a:ext cx="5272454" cy="9797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4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5C25E-2D5F-2C45-89D0-2F813747B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826" y="0"/>
            <a:ext cx="12196826" cy="68607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9AADF-8B1F-644D-B2C3-154EF2D05716}"/>
              </a:ext>
            </a:extLst>
          </p:cNvPr>
          <p:cNvSpPr/>
          <p:nvPr userDrawn="1"/>
        </p:nvSpPr>
        <p:spPr>
          <a:xfrm>
            <a:off x="0" y="2047462"/>
            <a:ext cx="12196826" cy="65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CBBDC-D3E9-134D-87E4-0A0D87A2679B}"/>
              </a:ext>
            </a:extLst>
          </p:cNvPr>
          <p:cNvSpPr/>
          <p:nvPr userDrawn="1"/>
        </p:nvSpPr>
        <p:spPr>
          <a:xfrm>
            <a:off x="51444" y="2107096"/>
            <a:ext cx="12196826" cy="280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22A11-D8D9-D244-BC05-CD3286D96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9652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5C42D-1729-4449-8319-4E4029A7C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908" y="2268537"/>
            <a:ext cx="5647592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ADA8-1AA3-C145-A597-5C68B382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908" y="3930165"/>
            <a:ext cx="5647592" cy="9797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96C026-0856-4D4C-B040-2256E41241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5129" y="6269297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9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C79B0-4692-6D46-9096-B937CC91D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97280" y="-523660"/>
            <a:ext cx="13432746" cy="74598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9AADF-8B1F-644D-B2C3-154EF2D05716}"/>
              </a:ext>
            </a:extLst>
          </p:cNvPr>
          <p:cNvSpPr/>
          <p:nvPr userDrawn="1"/>
        </p:nvSpPr>
        <p:spPr>
          <a:xfrm>
            <a:off x="0" y="2047462"/>
            <a:ext cx="12196826" cy="65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CBBDC-D3E9-134D-87E4-0A0D87A2679B}"/>
              </a:ext>
            </a:extLst>
          </p:cNvPr>
          <p:cNvSpPr/>
          <p:nvPr userDrawn="1"/>
        </p:nvSpPr>
        <p:spPr>
          <a:xfrm>
            <a:off x="-4826" y="2107096"/>
            <a:ext cx="12196826" cy="280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AC8A4-3481-0C41-AA62-9C8E7F1DD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90440" y="-523660"/>
            <a:ext cx="13425906" cy="7468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5C42D-1729-4449-8319-4E4029A7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68537"/>
            <a:ext cx="5905500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ADA8-1AA3-C145-A597-5C68B382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930165"/>
            <a:ext cx="5905500" cy="9797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12997F-05C4-4CED-B424-87661E7688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5129" y="6269297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330F8-ADCA-234D-B071-4B3E78E12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D66F0-352E-5249-B424-17A48B122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55484-BD97-1847-AFF9-37A16D78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33181"/>
            <a:ext cx="12192000" cy="3848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C3BFED-788D-FC42-89B6-864219352DC2}"/>
              </a:ext>
            </a:extLst>
          </p:cNvPr>
          <p:cNvSpPr/>
          <p:nvPr userDrawn="1"/>
        </p:nvSpPr>
        <p:spPr>
          <a:xfrm>
            <a:off x="1042416" y="2331720"/>
            <a:ext cx="1773936" cy="17739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534600-58B2-9C42-B6E7-4381D3B611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" y="4736592"/>
            <a:ext cx="3467100" cy="12070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Topic copy here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E3D7EC-17AB-1740-9DFD-FF08EA3801FA}"/>
              </a:ext>
            </a:extLst>
          </p:cNvPr>
          <p:cNvSpPr/>
          <p:nvPr userDrawn="1"/>
        </p:nvSpPr>
        <p:spPr>
          <a:xfrm>
            <a:off x="5245608" y="2331720"/>
            <a:ext cx="1773936" cy="1773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9630BA-8319-494C-8C17-3C6497F83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692" y="4736592"/>
            <a:ext cx="3467100" cy="12070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Topic copy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17A8BB-D1C1-8245-A3A8-9D53D7F83E1C}"/>
              </a:ext>
            </a:extLst>
          </p:cNvPr>
          <p:cNvSpPr/>
          <p:nvPr userDrawn="1"/>
        </p:nvSpPr>
        <p:spPr>
          <a:xfrm>
            <a:off x="9384792" y="2331720"/>
            <a:ext cx="1773936" cy="17739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B0FEFD3-4B97-B748-BDBF-6618146E7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2876" y="4736592"/>
            <a:ext cx="3467100" cy="12070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Topic copy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49EEBA-491F-CC4F-BB4D-D5A2FF7F3D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500" y="4243388"/>
            <a:ext cx="3467100" cy="493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BF70DAD-CE94-024E-B4DF-F7D55C35F9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3692" y="4242880"/>
            <a:ext cx="3467100" cy="493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74F27CA-5841-604E-B173-5ED09C89F5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400" y="4242880"/>
            <a:ext cx="3467100" cy="493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49883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1EDC-3AD5-7049-8DAF-A30F7B95D2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9825-7F80-C446-B92C-2108E4AD0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30" y="1310873"/>
            <a:ext cx="5829298" cy="46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CD340-0898-584D-9051-1DD12E349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10873"/>
            <a:ext cx="5829298" cy="46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4B109-D2A8-094F-B89D-CA502114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76ADE-E3E3-5343-925F-54F7EEDA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0D3DA0-7F71-714E-9EF5-66684FBD9B67}"/>
              </a:ext>
            </a:extLst>
          </p:cNvPr>
          <p:cNvCxnSpPr/>
          <p:nvPr userDrawn="1"/>
        </p:nvCxnSpPr>
        <p:spPr>
          <a:xfrm>
            <a:off x="225230" y="1146176"/>
            <a:ext cx="10528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F86B1-0B6F-254B-AC37-F4386C8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319B-2779-5743-9866-E8B3FC96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7AB2E0-B501-0347-B22F-FE8CA564C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676400"/>
            <a:ext cx="4191000" cy="11811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Title name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2D40F8-3593-D347-9E34-15A8901C34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500" y="2946400"/>
            <a:ext cx="4178300" cy="238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21CAD-AE22-4B43-8A54-DE1A6AFD3DAF}"/>
              </a:ext>
            </a:extLst>
          </p:cNvPr>
          <p:cNvSpPr/>
          <p:nvPr userDrawn="1"/>
        </p:nvSpPr>
        <p:spPr>
          <a:xfrm>
            <a:off x="5359400" y="1676400"/>
            <a:ext cx="1752600" cy="17526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7EEA2-3203-2E41-90D5-5C0A44CC869F}"/>
              </a:ext>
            </a:extLst>
          </p:cNvPr>
          <p:cNvSpPr/>
          <p:nvPr userDrawn="1"/>
        </p:nvSpPr>
        <p:spPr>
          <a:xfrm>
            <a:off x="10248900" y="1676400"/>
            <a:ext cx="1752600" cy="17526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1C24E-A0D7-7F48-861D-8BDAF725AD5B}"/>
              </a:ext>
            </a:extLst>
          </p:cNvPr>
          <p:cNvSpPr/>
          <p:nvPr userDrawn="1"/>
        </p:nvSpPr>
        <p:spPr>
          <a:xfrm>
            <a:off x="7804150" y="1676400"/>
            <a:ext cx="1752600" cy="17526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EDEBDA8-738A-504B-AA1C-59649CAECC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7198" y="3563501"/>
            <a:ext cx="1964802" cy="81799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Title name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27A9EF5-5FBA-2F49-8B1A-BBBB8842AF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7198" y="4447088"/>
            <a:ext cx="1964802" cy="1496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BF3F3CF-62AE-9449-AA8E-9E5146AF4A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2971" y="3528631"/>
            <a:ext cx="1964802" cy="81799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Title name</a:t>
            </a:r>
            <a:endParaRPr lang="en-US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B241D78-CE5E-6043-9357-BF6809FEA6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2971" y="4412218"/>
            <a:ext cx="1964802" cy="1496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4A3F53C-736D-DD46-A35E-42D2F25AD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744" y="3558932"/>
            <a:ext cx="1922756" cy="81799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Title name</a:t>
            </a:r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15A937B-F715-9D42-9EB6-58997CA7DB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78744" y="4442519"/>
            <a:ext cx="1916930" cy="1496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6CFA-B601-2243-9645-E3797F8A9E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47198" y="1474844"/>
            <a:ext cx="1820863" cy="181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4815334-125D-A543-9762-650FE7AF289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12971" y="1474844"/>
            <a:ext cx="1820863" cy="181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FC86085-E3E6-F74A-ACCB-6D4BBA5629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041134" y="1474843"/>
            <a:ext cx="1820863" cy="181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opics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513A05-0685-0A4E-A16B-331B3653E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6E314E-B4DC-D347-B2E4-183CB3557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19" t="-1224" r="20635" b="92959"/>
          <a:stretch/>
        </p:blipFill>
        <p:spPr>
          <a:xfrm>
            <a:off x="0" y="5954499"/>
            <a:ext cx="12209364" cy="914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5DB33EB-3060-E747-899A-362D08CB6C9D}"/>
              </a:ext>
            </a:extLst>
          </p:cNvPr>
          <p:cNvSpPr txBox="1">
            <a:spLocks/>
          </p:cNvSpPr>
          <p:nvPr userDrawn="1"/>
        </p:nvSpPr>
        <p:spPr>
          <a:xfrm>
            <a:off x="4038600" y="6286499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3"/>
                </a:solidFill>
              </a:rPr>
              <a:t>MAKING OLDER BETTER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770772-4BEB-F642-891D-1482A5E67C0D}"/>
              </a:ext>
            </a:extLst>
          </p:cNvPr>
          <p:cNvSpPr txBox="1">
            <a:spLocks/>
          </p:cNvSpPr>
          <p:nvPr userDrawn="1"/>
        </p:nvSpPr>
        <p:spPr>
          <a:xfrm>
            <a:off x="11306989" y="6286499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086669-97FE-E046-87BD-3BDB6F56197B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4CDB86-5DA9-0848-A605-E74C35547E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2363" y="878396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7D58C6-31DB-B14C-853A-FF677A97E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1462610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363FB62B-B4D9-6D4D-BC2E-4299C317C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114300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C36B1361-5A90-CE48-9959-59B840B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8889" y="878396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43D10E9-834D-FD41-A963-0C9CA81DE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889" y="1462610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8C66D79-B3B9-1F42-9277-A20AB7041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8889" y="114300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38D74723-2324-FD49-A14C-6BB9681960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2363" y="3870807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3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F2FB6AE-5C08-814D-811C-111D3C4E00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2363" y="4455021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DD82301-AF9B-B145-AA96-0038E7D30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2363" y="3106711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066B0B22-2624-4740-B9DB-F3C59F514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889" y="3870807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4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4616EF-0639-3D4D-90B9-77E7B9F4E6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28889" y="4455021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089F080E-A7A3-DD47-93FF-14AA1A5AE2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8889" y="3106711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99ABB6C-B899-5B44-A92D-04F5B1C7A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opics with Custom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4CB6A-98E4-C14D-BC3F-515715D7B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-1"/>
            <a:ext cx="4114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15B4BC-07B3-CE45-8C94-FA08D237B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719" t="-1224" r="20635" b="92959"/>
          <a:stretch/>
        </p:blipFill>
        <p:spPr>
          <a:xfrm>
            <a:off x="0" y="5943601"/>
            <a:ext cx="12209364" cy="914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5DB33EB-3060-E747-899A-362D08CB6C9D}"/>
              </a:ext>
            </a:extLst>
          </p:cNvPr>
          <p:cNvSpPr txBox="1">
            <a:spLocks/>
          </p:cNvSpPr>
          <p:nvPr userDrawn="1"/>
        </p:nvSpPr>
        <p:spPr>
          <a:xfrm>
            <a:off x="4038600" y="6286499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3"/>
                </a:solidFill>
              </a:rPr>
              <a:t>MAKING OLDER BETTER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770772-4BEB-F642-891D-1482A5E67C0D}"/>
              </a:ext>
            </a:extLst>
          </p:cNvPr>
          <p:cNvSpPr txBox="1">
            <a:spLocks/>
          </p:cNvSpPr>
          <p:nvPr userDrawn="1"/>
        </p:nvSpPr>
        <p:spPr>
          <a:xfrm>
            <a:off x="11306989" y="6286499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086669-97FE-E046-87BD-3BDB6F56197B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4CDB86-5DA9-0848-A605-E74C35547E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2363" y="878396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7D58C6-31DB-B14C-853A-FF677A97E1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1462610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363FB62B-B4D9-6D4D-BC2E-4299C317C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114300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C36B1361-5A90-CE48-9959-59B840B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8889" y="878396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843D10E9-834D-FD41-A963-0C9CA81DE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889" y="1462610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8C66D79-B3B9-1F42-9277-A20AB7041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8889" y="114300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38D74723-2324-FD49-A14C-6BB9681960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2363" y="3870807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3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F2FB6AE-5C08-814D-811C-111D3C4E00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2363" y="4455021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DD82301-AF9B-B145-AA96-0038E7D30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2363" y="3106711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066B0B22-2624-4740-B9DB-F3C59F514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889" y="3870807"/>
            <a:ext cx="2578100" cy="464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Topic 4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4616EF-0639-3D4D-90B9-77E7B9F4E6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28889" y="4455021"/>
            <a:ext cx="2578100" cy="14844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Topic body here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089F080E-A7A3-DD47-93FF-14AA1A5AE2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8889" y="3106711"/>
            <a:ext cx="2578100" cy="644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04B72EE-D20A-5C42-B577-2115415241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Topic with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FEF35A-D7BD-0E4E-B897-4BE81FB0E587}"/>
              </a:ext>
            </a:extLst>
          </p:cNvPr>
          <p:cNvSpPr/>
          <p:nvPr userDrawn="1"/>
        </p:nvSpPr>
        <p:spPr>
          <a:xfrm>
            <a:off x="0" y="0"/>
            <a:ext cx="4676931" cy="685800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67C41A-61E0-5A40-A826-D5A6B1D9E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719" t="-1224" r="20635" b="92959"/>
          <a:stretch/>
        </p:blipFill>
        <p:spPr>
          <a:xfrm>
            <a:off x="0" y="5943601"/>
            <a:ext cx="12209364" cy="91439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9A4ABF-DB6D-194D-B108-79883D1FE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1BD82A-1708-2741-B086-05D742FA1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FA8385-C579-B94C-956D-B52D4320EF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0137" y="479425"/>
            <a:ext cx="4516631" cy="1020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06EBF57-A2BE-6A4E-879B-B06897B2E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0138" y="2762249"/>
            <a:ext cx="4551362" cy="3181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5343559-A697-F246-A4B2-0C37CCBAB1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50138" y="1539037"/>
            <a:ext cx="4551362" cy="1020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32AD489-EA7F-9148-AD8B-ED812CCCA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00187"/>
            <a:ext cx="6858000" cy="385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AD45B-7A57-A841-86AE-65995BEBE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7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 Topic with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3FEF35A-D7BD-0E4E-B897-4BE81FB0E587}"/>
              </a:ext>
            </a:extLst>
          </p:cNvPr>
          <p:cNvSpPr/>
          <p:nvPr userDrawn="1"/>
        </p:nvSpPr>
        <p:spPr>
          <a:xfrm>
            <a:off x="0" y="0"/>
            <a:ext cx="4676931" cy="685800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67C41A-61E0-5A40-A826-D5A6B1D9E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719" t="-1224" r="20635" b="92959"/>
          <a:stretch/>
        </p:blipFill>
        <p:spPr>
          <a:xfrm>
            <a:off x="0" y="5943601"/>
            <a:ext cx="12209364" cy="91439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9A4ABF-DB6D-194D-B108-79883D1FE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1BD82A-1708-2741-B086-05D742FA1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FA8385-C579-B94C-956D-B52D4320EF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8017" y="479425"/>
            <a:ext cx="6218751" cy="1020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06EBF57-A2BE-6A4E-879B-B06897B2E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4929" y="2762249"/>
            <a:ext cx="6266571" cy="3181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5343559-A697-F246-A4B2-0C37CCBAB1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929" y="1539037"/>
            <a:ext cx="6266571" cy="1020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Sub Title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32AD489-EA7F-9148-AD8B-ED812CCCA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4300"/>
            <a:ext cx="5083126" cy="2751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AD45B-7A57-A841-86AE-65995BEBE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1BCD495E-A5DF-433F-807A-332BD1755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201751"/>
            <a:ext cx="5083126" cy="2751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9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D4A0C21-3803-4181-BFEA-AA9B4E3A3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942FC-776E-9D47-9E6D-3A18709ED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" y="4591022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667C016F-077E-7248-AF0A-0ECEE0609C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2888" y="4561012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0F6C20FC-A19C-BA44-8382-ADC691B3B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7478" y="4561926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3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57DDA378-A1FA-6A4C-AAB3-E8BB6FF8E3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354" y="4571347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4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B6EB269D-1BA3-6548-BB36-DB2F5FFE9F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2284" y="4577472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C8C20-E508-AE46-8CCB-82548CA85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00"/>
            <a:ext cx="2971800" cy="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6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8BDB8EC-C5D2-42ED-95E9-58A0A533B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942FC-776E-9D47-9E6D-3A18709ED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" y="114300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1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294B1A52-E601-4C40-AE05-0019BBAA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46" y="1489362"/>
            <a:ext cx="2249424" cy="44542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Topic body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D34971-3801-F74F-9DFE-FBF1856F0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00"/>
            <a:ext cx="2971800" cy="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90D2D1E-C8E7-4DCA-B02B-1CE442653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942FC-776E-9D47-9E6D-3A18709ED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933" y="114300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2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294B1A52-E601-4C40-AE05-0019BBAA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7267" y="1489362"/>
            <a:ext cx="2249424" cy="44542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Topic body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96B790-6FDC-C74E-8E2F-DC7F088CA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00"/>
            <a:ext cx="2971800" cy="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6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75E7C04-F631-4D29-8D52-A31FA5B9A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942FC-776E-9D47-9E6D-3A18709ED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001" y="114300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3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294B1A52-E601-4C40-AE05-0019BBAA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335" y="1489362"/>
            <a:ext cx="2249424" cy="44542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Topic body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871EB-175A-E14B-B4BE-7FD1CE69D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00"/>
            <a:ext cx="2971800" cy="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899628-161F-4FDF-9730-469F5FD16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942FC-776E-9D47-9E6D-3A18709ED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8357" y="114300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4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294B1A52-E601-4C40-AE05-0019BBAA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3691" y="1489362"/>
            <a:ext cx="2249424" cy="44542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Topic body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F0DE9B-6F57-BF45-BB6A-6F8570D6AD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00"/>
            <a:ext cx="2971800" cy="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9F9F-4FB9-3C41-A1C4-EC2951A40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539" y="151433"/>
            <a:ext cx="10515600" cy="99474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3FF6-D374-AD41-B25A-D7358FFB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230" y="1327047"/>
            <a:ext cx="5772345" cy="848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477A-1F9D-EE48-8F59-96D88689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230" y="2150958"/>
            <a:ext cx="5772345" cy="3792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B4B51-D856-6543-A73A-E192649F7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7047"/>
            <a:ext cx="5829300" cy="848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BF9F6-0C46-2D41-AC6A-78CB2B1CF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0958"/>
            <a:ext cx="5829300" cy="3792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661BB2-9F05-E441-9816-163FA1342DE0}"/>
              </a:ext>
            </a:extLst>
          </p:cNvPr>
          <p:cNvCxnSpPr/>
          <p:nvPr userDrawn="1"/>
        </p:nvCxnSpPr>
        <p:spPr>
          <a:xfrm>
            <a:off x="225230" y="1146176"/>
            <a:ext cx="10528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0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E24342-D2A4-4036-B7DD-89D952258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26C8B-7696-D74A-9DDC-64D2864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F30D2-4451-9547-A911-86EA7589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5942FC-776E-9D47-9E6D-3A18709ED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3897" y="114300"/>
            <a:ext cx="2249424" cy="135257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Topic 4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294B1A52-E601-4C40-AE05-0019BBAA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49231" y="1489362"/>
            <a:ext cx="2249424" cy="44542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Topic body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32A99-69B3-A342-8AF9-95B12059D0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00" y="6386400"/>
            <a:ext cx="2971800" cy="3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7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9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518C2-E1B5-1E46-AE95-24BF6AA9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F7606-2732-B847-8AE8-005C477C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B46A-8D7B-964A-99A7-CADD2E2F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A453-0749-FD48-9319-97D629117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56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57740-579D-0540-AE59-CDEBB171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A477A-40D5-544C-8F92-75A07163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B5EEE-7984-D645-8666-8E07F2F1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79C1-F00D-E54D-8730-E03D6693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96657-2638-904B-A097-1E1AE177D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83EC2-3DB5-874C-AEBE-649E36726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5EC6C-AA1E-294F-AC3A-71695646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212C-7A6B-3841-871E-3BDB5956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7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3D87617-47E8-9E4E-9DB5-72C317EE6AD2}"/>
              </a:ext>
            </a:extLst>
          </p:cNvPr>
          <p:cNvSpPr/>
          <p:nvPr userDrawn="1"/>
        </p:nvSpPr>
        <p:spPr>
          <a:xfrm>
            <a:off x="291273" y="504615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B3959D-CE6F-734F-939F-97C2124C05A7}"/>
              </a:ext>
            </a:extLst>
          </p:cNvPr>
          <p:cNvSpPr/>
          <p:nvPr userDrawn="1"/>
        </p:nvSpPr>
        <p:spPr>
          <a:xfrm>
            <a:off x="4309110" y="276488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9F2040-1604-3642-8F2E-6771E4B3C545}"/>
              </a:ext>
            </a:extLst>
          </p:cNvPr>
          <p:cNvSpPr/>
          <p:nvPr userDrawn="1"/>
        </p:nvSpPr>
        <p:spPr>
          <a:xfrm>
            <a:off x="4297931" y="387759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080D52-317D-B943-ACE1-E4298FE34874}"/>
              </a:ext>
            </a:extLst>
          </p:cNvPr>
          <p:cNvSpPr/>
          <p:nvPr userDrawn="1"/>
        </p:nvSpPr>
        <p:spPr>
          <a:xfrm>
            <a:off x="4309110" y="499030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B07DBD-36EB-4D45-8AAF-397ED94BEA96}"/>
              </a:ext>
            </a:extLst>
          </p:cNvPr>
          <p:cNvSpPr/>
          <p:nvPr userDrawn="1"/>
        </p:nvSpPr>
        <p:spPr>
          <a:xfrm>
            <a:off x="8403202" y="1560740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0B358F-EFC5-B847-B315-815E9976805C}"/>
              </a:ext>
            </a:extLst>
          </p:cNvPr>
          <p:cNvSpPr/>
          <p:nvPr userDrawn="1"/>
        </p:nvSpPr>
        <p:spPr>
          <a:xfrm>
            <a:off x="326003" y="170802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2F6947-0E9B-104B-8A8C-6552376A021A}"/>
              </a:ext>
            </a:extLst>
          </p:cNvPr>
          <p:cNvSpPr/>
          <p:nvPr userDrawn="1"/>
        </p:nvSpPr>
        <p:spPr>
          <a:xfrm>
            <a:off x="291273" y="282073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EFBAE-F280-0A49-8BCD-2ABE2B9FBB63}"/>
              </a:ext>
            </a:extLst>
          </p:cNvPr>
          <p:cNvSpPr/>
          <p:nvPr userDrawn="1"/>
        </p:nvSpPr>
        <p:spPr>
          <a:xfrm>
            <a:off x="280094" y="393344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9150C6-318A-0B49-A7F3-01AE47811B13}"/>
              </a:ext>
            </a:extLst>
          </p:cNvPr>
          <p:cNvSpPr/>
          <p:nvPr userDrawn="1"/>
        </p:nvSpPr>
        <p:spPr>
          <a:xfrm>
            <a:off x="4343840" y="1652176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E9A2F9-81AF-B142-874B-C6302BD95176}"/>
              </a:ext>
            </a:extLst>
          </p:cNvPr>
          <p:cNvSpPr/>
          <p:nvPr userDrawn="1"/>
        </p:nvSpPr>
        <p:spPr>
          <a:xfrm>
            <a:off x="8368472" y="2673450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56BA0-86FA-C243-96E3-88C19761B9C6}"/>
              </a:ext>
            </a:extLst>
          </p:cNvPr>
          <p:cNvSpPr/>
          <p:nvPr userDrawn="1"/>
        </p:nvSpPr>
        <p:spPr>
          <a:xfrm>
            <a:off x="8357293" y="3786160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145ADD-9F9D-C54D-8C2F-1D09443C0634}"/>
              </a:ext>
            </a:extLst>
          </p:cNvPr>
          <p:cNvSpPr/>
          <p:nvPr userDrawn="1"/>
        </p:nvSpPr>
        <p:spPr>
          <a:xfrm>
            <a:off x="8368472" y="4898870"/>
            <a:ext cx="895601" cy="8956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E839A01-1A47-D440-98F2-633C37C00F2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80093" y="4997087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86BC18B-136A-5940-AB63-DB839C953ED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340738" y="2788955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1AEAF97-E41E-3541-8704-F52B4AB9D90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340738" y="3852599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6AD165E-9604-3147-BA51-30ACC3C2750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20289" y="4958527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0DD6C69-6341-C948-A643-322FC1CE39C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98190" y="1567350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6E3E33C-9DCC-A345-9C60-5F8120C136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0991" y="1721587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34931CB-D909-3040-9FA3-4FC7E6C2E04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00542" y="2827515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EEFACFC-5B30-BC48-8502-9103F856533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00542" y="3891159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815FC8B-270C-EF4B-A918-C9F908562A9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61187" y="1683027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73FB6C2E-62D6-3F41-9DC8-CC238ACFA02F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77741" y="2673278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8716A62-A4F1-AA41-983B-AEE55166685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377741" y="3736922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AE0A6E2-AFA1-D840-A487-97413F2D2792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357292" y="4842850"/>
            <a:ext cx="854704" cy="882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Pg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D79AE-685B-D74F-9DA4-0CAB6CDAB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F86B1-0B6F-254B-AC37-F4386C8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319B-2779-5743-9866-E8B3FC96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/>
          <a:lstStyle/>
          <a:p>
            <a:fld id="{AF086669-97FE-E046-87BD-3BDB6F5619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06C286-4B5F-DF4C-A6F1-4668D28AF864}"/>
              </a:ext>
            </a:extLst>
          </p:cNvPr>
          <p:cNvCxnSpPr/>
          <p:nvPr userDrawn="1"/>
        </p:nvCxnSpPr>
        <p:spPr>
          <a:xfrm>
            <a:off x="225230" y="1146176"/>
            <a:ext cx="10528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3CFC7E-8667-7942-A1F5-8BE2A5378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2836" y="1708023"/>
            <a:ext cx="2468689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BDB9B72-09A0-624F-AD44-65BDB3A430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2836" y="2820735"/>
            <a:ext cx="2468689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5CB17F2-BD02-C24C-B133-3BF84A619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2836" y="3933445"/>
            <a:ext cx="2468689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F507D06-9303-834D-80C3-839C1FA7D9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2836" y="4998719"/>
            <a:ext cx="2468689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44C844D-0DE2-8F4B-BA3B-AB5C2D551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0673" y="1652173"/>
            <a:ext cx="2474212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E3BF582-DCEA-E14F-8B80-935D8E91A4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0673" y="2764885"/>
            <a:ext cx="2474212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E21CF0B5-0807-2D4B-BBA8-EB004FFDE0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0673" y="3877595"/>
            <a:ext cx="2474212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87A11F6-0F3C-CA44-9FF8-29CF494331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0673" y="4942869"/>
            <a:ext cx="2474212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E8778EB-3359-B746-841F-FB2AD25E9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0035" y="1560737"/>
            <a:ext cx="2474786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93EE7B5-8CCC-D243-ADF2-3576972E0D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0035" y="2673449"/>
            <a:ext cx="2474786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02D5056-5C64-7646-A75C-1EC8774A26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0035" y="3786159"/>
            <a:ext cx="2474786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CA53F3C-2802-6040-A37F-BAC550980A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0035" y="4851433"/>
            <a:ext cx="2474786" cy="895601"/>
          </a:xfrm>
        </p:spPr>
        <p:txBody>
          <a:bodyPr lIns="0" anchor="ctr"/>
          <a:lstStyle>
            <a:lvl2pPr marL="457200" indent="0" algn="l">
              <a:buNone/>
              <a:defRPr/>
            </a:lvl2pPr>
          </a:lstStyle>
          <a:p>
            <a:pPr lvl="1"/>
            <a:r>
              <a:rPr lang="en-US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3689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08F99-B4B6-8643-8CE6-CCB6D272D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15D11C-DF05-D749-B5E0-C44A0B6D64FD}"/>
              </a:ext>
            </a:extLst>
          </p:cNvPr>
          <p:cNvSpPr/>
          <p:nvPr userDrawn="1"/>
        </p:nvSpPr>
        <p:spPr>
          <a:xfrm>
            <a:off x="-3144944" y="-1066906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1B5F2-A843-7443-B297-493723F3D0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412" y="2922778"/>
            <a:ext cx="5628918" cy="1124219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249D6-6FD2-0843-8949-0AE8D2F1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12" y="4397573"/>
            <a:ext cx="5628918" cy="15460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5F941F-955A-41B2-9602-1E92FDFDC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685" y="2020219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2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08F99-B4B6-8643-8CE6-CCB6D272D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15D11C-DF05-D749-B5E0-C44A0B6D64FD}"/>
              </a:ext>
            </a:extLst>
          </p:cNvPr>
          <p:cNvSpPr/>
          <p:nvPr userDrawn="1"/>
        </p:nvSpPr>
        <p:spPr>
          <a:xfrm>
            <a:off x="-3144944" y="-1066906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DA95F7-0010-4490-A7D1-8093F590C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412" y="2922778"/>
            <a:ext cx="5628918" cy="1124219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2BE3DEA-E07B-4DF8-92AB-657618472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12" y="4397573"/>
            <a:ext cx="5628918" cy="15460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4227F0-5B3A-4611-8682-249DDA77E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685" y="2020219"/>
            <a:ext cx="4206371" cy="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2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AAE8D-BA1A-8749-B29F-9B2F0CA28AA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25231" y="136525"/>
            <a:ext cx="11776269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EBE3-D178-F342-9C32-923E36C1659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25230" y="1281708"/>
            <a:ext cx="11776269" cy="4661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ADF10-327D-4A32-B164-7C5AA0D19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0719" t="-1224" r="20635" b="92959"/>
          <a:stretch/>
        </p:blipFill>
        <p:spPr>
          <a:xfrm>
            <a:off x="-17364" y="5943601"/>
            <a:ext cx="12209364" cy="91439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FBD64E-C809-410C-82B8-41EF9816A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ACD8430-4B7A-403C-90DC-41F01E4D7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20652D-7B40-4B89-B7AB-469FF47506C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120">
          <p15:clr>
            <a:srgbClr val="F26B43"/>
          </p15:clr>
        </p15:guide>
        <p15:guide id="3" orient="horz" pos="4248">
          <p15:clr>
            <a:srgbClr val="F26B43"/>
          </p15:clr>
        </p15:guide>
        <p15:guide id="4" pos="7560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2A3235-853B-C24C-9EE8-3175F207F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719" t="-1224" r="20635" b="92959"/>
          <a:stretch/>
        </p:blipFill>
        <p:spPr>
          <a:xfrm>
            <a:off x="-17364" y="5943601"/>
            <a:ext cx="12209364" cy="9143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B824-8EB1-C64A-B765-D71DB91A2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D1950-F6FE-B443-AC6C-89F4EEA52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3DD5D-00F6-3D4C-A7B0-7FF6F0F040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720" r:id="rId3"/>
    <p:sldLayoutId id="2147483692" r:id="rId4"/>
    <p:sldLayoutId id="2147483722" r:id="rId5"/>
    <p:sldLayoutId id="2147483654" r:id="rId6"/>
    <p:sldLayoutId id="2147483694" r:id="rId7"/>
    <p:sldLayoutId id="2147483651" r:id="rId8"/>
    <p:sldLayoutId id="2147483697" r:id="rId9"/>
    <p:sldLayoutId id="2147483663" r:id="rId10"/>
    <p:sldLayoutId id="21474837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120">
          <p15:clr>
            <a:srgbClr val="F26B43"/>
          </p15:clr>
        </p15:guide>
        <p15:guide id="3" orient="horz" pos="4248">
          <p15:clr>
            <a:srgbClr val="F26B43"/>
          </p15:clr>
        </p15:guide>
        <p15:guide id="4" pos="7560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2A3235-853B-C24C-9EE8-3175F207F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0719" t="-1224" r="20635" b="92959"/>
          <a:stretch/>
        </p:blipFill>
        <p:spPr>
          <a:xfrm>
            <a:off x="-17364" y="5943601"/>
            <a:ext cx="12209364" cy="9143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B824-8EB1-C64A-B765-D71DB91A2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650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D1950-F6FE-B443-AC6C-89F4EEA52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6989" y="6286500"/>
            <a:ext cx="659780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AF086669-97FE-E046-87BD-3BDB6F5619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3DD5D-00F6-3D4C-A7B0-7FF6F0F040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0500" y="6386419"/>
            <a:ext cx="2970830" cy="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1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61" r:id="rId2"/>
    <p:sldLayoutId id="2147483762" r:id="rId3"/>
    <p:sldLayoutId id="2147483763" r:id="rId4"/>
    <p:sldLayoutId id="2147483764" r:id="rId5"/>
    <p:sldLayoutId id="2147483746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120">
          <p15:clr>
            <a:srgbClr val="F26B43"/>
          </p15:clr>
        </p15:guide>
        <p15:guide id="3" orient="horz" pos="4248">
          <p15:clr>
            <a:srgbClr val="F26B43"/>
          </p15:clr>
        </p15:guide>
        <p15:guide id="4" pos="7560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120">
          <p15:clr>
            <a:srgbClr val="F26B43"/>
          </p15:clr>
        </p15:guide>
        <p15:guide id="3" orient="horz" pos="4248">
          <p15:clr>
            <a:srgbClr val="F26B43"/>
          </p15:clr>
        </p15:guide>
        <p15:guide id="4" pos="7560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AlWKqZLC4Y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C17A91-9569-4CBA-8B36-CEABBA9BEAE6}"/>
              </a:ext>
            </a:extLst>
          </p:cNvPr>
          <p:cNvSpPr/>
          <p:nvPr/>
        </p:nvSpPr>
        <p:spPr>
          <a:xfrm>
            <a:off x="-3144944" y="-1066906"/>
            <a:ext cx="9337888" cy="933788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1562F4-753D-476A-983A-251E4B96BD46}"/>
              </a:ext>
            </a:extLst>
          </p:cNvPr>
          <p:cNvSpPr txBox="1">
            <a:spLocks/>
          </p:cNvSpPr>
          <p:nvPr/>
        </p:nvSpPr>
        <p:spPr>
          <a:xfrm>
            <a:off x="195412" y="2922778"/>
            <a:ext cx="5628918" cy="1124219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Self-Care for Caregivers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880B1C-036F-40B0-83CC-FC1D2220C785}"/>
              </a:ext>
            </a:extLst>
          </p:cNvPr>
          <p:cNvSpPr txBox="1">
            <a:spLocks/>
          </p:cNvSpPr>
          <p:nvPr/>
        </p:nvSpPr>
        <p:spPr>
          <a:xfrm>
            <a:off x="195412" y="4397573"/>
            <a:ext cx="5628918" cy="1546027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Seraphina Francisco, LMSW CDP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Eldercare Specialist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51504E-F353-420E-86CF-9AC130CA1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685" y="2020219"/>
            <a:ext cx="4206371" cy="474403"/>
          </a:xfrm>
          <a:prstGeom prst="rect">
            <a:avLst/>
          </a:prstGeom>
        </p:spPr>
      </p:pic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3FB0F5E4-54B2-47E1-B100-D78915197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8467" y="795715"/>
            <a:ext cx="4254126" cy="42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2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0B60-9F63-43AF-A11C-781A2DF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E5A0-6632-465F-9C2B-5524090B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Isolation</a:t>
            </a:r>
          </a:p>
          <a:p>
            <a:pPr marL="0" indent="0">
              <a:buNone/>
            </a:pPr>
            <a:r>
              <a:rPr lang="en-US" dirty="0"/>
              <a:t>Limit involvement</a:t>
            </a:r>
          </a:p>
          <a:p>
            <a:pPr marL="0" indent="0">
              <a:buNone/>
            </a:pPr>
            <a:r>
              <a:rPr lang="en-US" dirty="0"/>
              <a:t>Pause on career-or giving up career as a whole</a:t>
            </a:r>
          </a:p>
          <a:p>
            <a:pPr marL="0" indent="0">
              <a:buNone/>
            </a:pPr>
            <a:r>
              <a:rPr lang="en-US" dirty="0"/>
              <a:t>Relocation</a:t>
            </a:r>
          </a:p>
          <a:p>
            <a:pPr marL="0" indent="0">
              <a:buNone/>
            </a:pPr>
            <a:r>
              <a:rPr lang="en-US" dirty="0"/>
              <a:t>Family dynamic issues/concerns</a:t>
            </a:r>
          </a:p>
          <a:p>
            <a:pPr marL="0" indent="0">
              <a:buNone/>
            </a:pPr>
            <a:r>
              <a:rPr lang="en-US" dirty="0"/>
              <a:t>Setting boundaries-could be placed with emotional…realistic expectations… lead into more info on self care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7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0B60-9F63-43AF-A11C-781A2DF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E5A0-6632-465F-9C2B-5524090B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775075" algn="l"/>
              </a:tabLst>
            </a:pPr>
            <a:r>
              <a:rPr lang="en-US" dirty="0"/>
              <a:t>2 minute breathing meditation exercise for Caregivers AARP</a:t>
            </a:r>
          </a:p>
          <a:p>
            <a:pPr marL="0" indent="0">
              <a:buNone/>
              <a:tabLst>
                <a:tab pos="3775075" algn="l"/>
              </a:tabLst>
            </a:pPr>
            <a:r>
              <a:rPr lang="en-US" dirty="0">
                <a:hlinkClick r:id="rId2"/>
              </a:rPr>
              <a:t>https://www.youtube.com/watch?v=CAlWKqZLC4Y</a:t>
            </a:r>
            <a:endParaRPr lang="en-US" dirty="0"/>
          </a:p>
          <a:p>
            <a:pPr marL="0" indent="0">
              <a:buNone/>
              <a:tabLst>
                <a:tab pos="37750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2C42-2627-4C4B-8238-680E6389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883834"/>
          </a:xfrm>
        </p:spPr>
        <p:txBody>
          <a:bodyPr anchor="ctr">
            <a:normAutofit/>
          </a:bodyPr>
          <a:lstStyle/>
          <a:p>
            <a:r>
              <a:rPr lang="en-US" dirty="0"/>
              <a:t>How can the Caregiver Support Program help you?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1E35F-328E-4752-A5F3-FEFB3AAC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EFFC2-50BD-44CB-A9DB-1E135089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6669-97FE-E046-87BD-3BDB6F56197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CBD3549-83C7-48F1-91CD-1C4647218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498669"/>
              </p:ext>
            </p:extLst>
          </p:nvPr>
        </p:nvGraphicFramePr>
        <p:xfrm>
          <a:off x="5603875" y="457200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91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344D-6A28-4B00-B80D-5CB17A5B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caregiver?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6E30-E73F-4E2A-8F3E-B9AC4BEC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</a:t>
            </a:r>
          </a:p>
        </p:txBody>
      </p:sp>
    </p:spTree>
    <p:extLst>
      <p:ext uri="{BB962C8B-B14F-4D97-AF65-F5344CB8AC3E}">
        <p14:creationId xmlns:p14="http://schemas.microsoft.com/office/powerpoint/2010/main" val="86596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220E-DE2E-49A5-B8FD-D8B58FE1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Caregiver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78C6-746A-4BF7-AE06-7148721F3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Providing care for loved ones that are chronically ill can have extreme effects on a persons overall health</a:t>
            </a:r>
          </a:p>
          <a:p>
            <a:pPr marL="0" indent="0">
              <a:buNone/>
            </a:pPr>
            <a:r>
              <a:rPr lang="en-US" sz="2000" dirty="0"/>
              <a:t>It is common that people tend to neglect themselves when caring for others, because of this, caregiver health is steadily become a public health issue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7647-830E-4B1B-BA01-4B5B3922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C341-A498-45CE-9D00-B07523F0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6669-97FE-E046-87BD-3BDB6F56197B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 descr="Doctor">
            <a:extLst>
              <a:ext uri="{FF2B5EF4-FFF2-40B4-BE49-F238E27FC236}">
                <a16:creationId xmlns:a16="http://schemas.microsoft.com/office/drawing/2014/main" id="{F605822D-FF54-46C7-807A-A7360B320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1125" y="2250668"/>
            <a:ext cx="3949430" cy="3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5127F71-462A-4F22-8100-3035F23B1D83}"/>
              </a:ext>
            </a:extLst>
          </p:cNvPr>
          <p:cNvSpPr/>
          <p:nvPr/>
        </p:nvSpPr>
        <p:spPr>
          <a:xfrm>
            <a:off x="187089" y="1237048"/>
            <a:ext cx="11817822" cy="946997"/>
          </a:xfrm>
          <a:prstGeom prst="roundRect">
            <a:avLst>
              <a:gd name="adj" fmla="val 10000"/>
            </a:avLst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A9E540C-78ED-4B13-8D23-B75D556065D2}"/>
              </a:ext>
            </a:extLst>
          </p:cNvPr>
          <p:cNvSpPr/>
          <p:nvPr/>
        </p:nvSpPr>
        <p:spPr>
          <a:xfrm>
            <a:off x="187089" y="2416636"/>
            <a:ext cx="11817822" cy="946997"/>
          </a:xfrm>
          <a:prstGeom prst="roundRect">
            <a:avLst>
              <a:gd name="adj" fmla="val 10000"/>
            </a:avLst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EA68DE2-A02C-4E98-9A25-4F092836733C}"/>
              </a:ext>
            </a:extLst>
          </p:cNvPr>
          <p:cNvSpPr/>
          <p:nvPr/>
        </p:nvSpPr>
        <p:spPr>
          <a:xfrm>
            <a:off x="187089" y="3490209"/>
            <a:ext cx="11817822" cy="946997"/>
          </a:xfrm>
          <a:prstGeom prst="roundRect">
            <a:avLst>
              <a:gd name="adj" fmla="val 10000"/>
            </a:avLst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8C02417-502C-4157-AE39-6279393862A0}"/>
              </a:ext>
            </a:extLst>
          </p:cNvPr>
          <p:cNvSpPr/>
          <p:nvPr/>
        </p:nvSpPr>
        <p:spPr>
          <a:xfrm>
            <a:off x="187089" y="4673955"/>
            <a:ext cx="11817822" cy="946997"/>
          </a:xfrm>
          <a:prstGeom prst="roundRect">
            <a:avLst>
              <a:gd name="adj" fmla="val 10000"/>
            </a:avLst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147BA-617F-449B-911D-27C9C3DE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Caregiver Health </a:t>
            </a:r>
          </a:p>
        </p:txBody>
      </p:sp>
      <p:sp>
        <p:nvSpPr>
          <p:cNvPr id="24" name="Rectangle 23" descr="Skeleton">
            <a:extLst>
              <a:ext uri="{FF2B5EF4-FFF2-40B4-BE49-F238E27FC236}">
                <a16:creationId xmlns:a16="http://schemas.microsoft.com/office/drawing/2014/main" id="{BE40C291-9D77-468A-BBC2-A69ABCE7C77E}"/>
              </a:ext>
            </a:extLst>
          </p:cNvPr>
          <p:cNvSpPr/>
          <p:nvPr/>
        </p:nvSpPr>
        <p:spPr>
          <a:xfrm>
            <a:off x="441628" y="1392956"/>
            <a:ext cx="520848" cy="52084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73C81A-4AA5-4AB6-A33B-BCE7220D0CB1}"/>
              </a:ext>
            </a:extLst>
          </p:cNvPr>
          <p:cNvGrpSpPr/>
          <p:nvPr/>
        </p:nvGrpSpPr>
        <p:grpSpPr>
          <a:xfrm>
            <a:off x="1248943" y="1179882"/>
            <a:ext cx="10721901" cy="946997"/>
            <a:chOff x="1061854" y="8476"/>
            <a:chExt cx="10721901" cy="9469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E8A665-BBA0-4602-9F5B-FDCE8C99EE5A}"/>
                </a:ext>
              </a:extLst>
            </p:cNvPr>
            <p:cNvSpPr/>
            <p:nvPr/>
          </p:nvSpPr>
          <p:spPr>
            <a:xfrm>
              <a:off x="1061854" y="8476"/>
              <a:ext cx="10721901" cy="946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53CF85-65B7-46F4-83AA-9A93DE96520A}"/>
                </a:ext>
              </a:extLst>
            </p:cNvPr>
            <p:cNvSpPr txBox="1"/>
            <p:nvPr/>
          </p:nvSpPr>
          <p:spPr>
            <a:xfrm>
              <a:off x="1061854" y="8476"/>
              <a:ext cx="10721901" cy="94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24" tIns="100224" rIns="100224" bIns="100224" numCol="1" spcCol="1270" anchor="ctr" anchorCtr="0">
              <a:noAutofit/>
            </a:bodyPr>
            <a:lstStyle/>
            <a:p>
              <a:pPr marL="0" lvl="0" indent="0" algn="l" defTabSz="7112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Caregivers suffer from higher levels of depression (40-70%), stress and frustration</a:t>
              </a:r>
              <a:r>
                <a:rPr lang="en-US" sz="1600" b="0" i="0" u="none" strike="noStrike" kern="1200" cap="none" baseline="0" noProof="0" dirty="0">
                  <a:solidFill>
                    <a:srgbClr val="010000"/>
                  </a:solidFill>
                  <a:latin typeface="Tw Cen MT Condensed"/>
                </a:rPr>
                <a:t>. </a:t>
              </a:r>
              <a:r>
                <a:rPr lang="en-US" sz="1600" b="0" i="0" u="none" strike="noStrike" kern="1200" cap="none" baseline="0" noProof="0" dirty="0">
                  <a:latin typeface="Tw Cen MT Condensed" panose="020B0606020104020203"/>
                </a:rPr>
                <a:t>Stressful situations may lead to harmful behaviors</a:t>
              </a:r>
              <a:endParaRPr lang="en-US" sz="1600" b="0" i="0" u="none" strike="noStrike" kern="1200" cap="none" baseline="0" noProof="0" dirty="0">
                <a:solidFill>
                  <a:srgbClr val="010000"/>
                </a:solidFill>
                <a:latin typeface="Tw Cen MT Condensed"/>
              </a:endParaRPr>
            </a:p>
          </p:txBody>
        </p:sp>
      </p:grpSp>
      <p:sp>
        <p:nvSpPr>
          <p:cNvPr id="30" name="Rectangle 29" descr="Heart Organ">
            <a:extLst>
              <a:ext uri="{FF2B5EF4-FFF2-40B4-BE49-F238E27FC236}">
                <a16:creationId xmlns:a16="http://schemas.microsoft.com/office/drawing/2014/main" id="{0D5DCB55-E6C1-4928-843E-EE91583EA41A}"/>
              </a:ext>
            </a:extLst>
          </p:cNvPr>
          <p:cNvSpPr/>
          <p:nvPr/>
        </p:nvSpPr>
        <p:spPr>
          <a:xfrm>
            <a:off x="441628" y="2576702"/>
            <a:ext cx="520848" cy="5208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12F748-4874-4816-8097-DB70A7911706}"/>
              </a:ext>
            </a:extLst>
          </p:cNvPr>
          <p:cNvGrpSpPr/>
          <p:nvPr/>
        </p:nvGrpSpPr>
        <p:grpSpPr>
          <a:xfrm>
            <a:off x="1248943" y="2363628"/>
            <a:ext cx="10721901" cy="946997"/>
            <a:chOff x="1061854" y="1192222"/>
            <a:chExt cx="10721901" cy="9469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BA21BC-19FC-4D61-891D-AD788C89E014}"/>
                </a:ext>
              </a:extLst>
            </p:cNvPr>
            <p:cNvSpPr/>
            <p:nvPr/>
          </p:nvSpPr>
          <p:spPr>
            <a:xfrm>
              <a:off x="1061854" y="1192222"/>
              <a:ext cx="10721901" cy="946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3E9280-3EC5-4B27-A774-542F993BBAEE}"/>
                </a:ext>
              </a:extLst>
            </p:cNvPr>
            <p:cNvSpPr txBox="1"/>
            <p:nvPr/>
          </p:nvSpPr>
          <p:spPr>
            <a:xfrm>
              <a:off x="1061854" y="1192222"/>
              <a:ext cx="10721901" cy="94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24" tIns="100224" rIns="100224" bIns="10022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They have higher rates of physical ailments like heart disease</a:t>
              </a:r>
            </a:p>
          </p:txBody>
        </p:sp>
      </p:grpSp>
      <p:sp>
        <p:nvSpPr>
          <p:cNvPr id="36" name="Rectangle 35" descr="Stethoscope">
            <a:extLst>
              <a:ext uri="{FF2B5EF4-FFF2-40B4-BE49-F238E27FC236}">
                <a16:creationId xmlns:a16="http://schemas.microsoft.com/office/drawing/2014/main" id="{C1D778FD-3169-4C4F-9323-A986F862CE11}"/>
              </a:ext>
            </a:extLst>
          </p:cNvPr>
          <p:cNvSpPr/>
          <p:nvPr/>
        </p:nvSpPr>
        <p:spPr>
          <a:xfrm>
            <a:off x="441628" y="3760448"/>
            <a:ext cx="520848" cy="52084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CCA729-E08F-4560-90DD-6C2429FB3234}"/>
              </a:ext>
            </a:extLst>
          </p:cNvPr>
          <p:cNvGrpSpPr/>
          <p:nvPr/>
        </p:nvGrpSpPr>
        <p:grpSpPr>
          <a:xfrm>
            <a:off x="1182950" y="3511729"/>
            <a:ext cx="10853887" cy="946997"/>
            <a:chOff x="995861" y="2340323"/>
            <a:chExt cx="10853887" cy="9469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8ED617-8CCA-48C9-8788-7F1BB7F9BF1B}"/>
                </a:ext>
              </a:extLst>
            </p:cNvPr>
            <p:cNvSpPr/>
            <p:nvPr/>
          </p:nvSpPr>
          <p:spPr>
            <a:xfrm>
              <a:off x="995861" y="2340323"/>
              <a:ext cx="10853887" cy="946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60457F-6157-43E7-9803-A06AEC805F67}"/>
                </a:ext>
              </a:extLst>
            </p:cNvPr>
            <p:cNvSpPr txBox="1"/>
            <p:nvPr/>
          </p:nvSpPr>
          <p:spPr>
            <a:xfrm>
              <a:off x="995861" y="2340323"/>
              <a:ext cx="10853887" cy="94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24" tIns="100224" rIns="100224" bIns="10022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For female caregivers specifically: </a:t>
              </a:r>
              <a:r>
                <a:rPr lang="en-US" sz="1600" b="1" kern="1200"/>
                <a:t>higher levels of depressive and anxiety symptoms and lower levels of subjective well-being, life satisfaction, and physical health</a:t>
              </a:r>
              <a:r>
                <a:rPr lang="en-US" sz="1600" b="1" kern="1200">
                  <a:latin typeface="Tw Cen MT Condensed" panose="020B0606020104020203"/>
                </a:rPr>
                <a:t> </a:t>
              </a:r>
              <a:endParaRPr lang="en-US" sz="1600" kern="1200"/>
            </a:p>
          </p:txBody>
        </p:sp>
      </p:grpSp>
      <p:sp>
        <p:nvSpPr>
          <p:cNvPr id="42" name="Rectangle 41" descr="Brain in head">
            <a:extLst>
              <a:ext uri="{FF2B5EF4-FFF2-40B4-BE49-F238E27FC236}">
                <a16:creationId xmlns:a16="http://schemas.microsoft.com/office/drawing/2014/main" id="{0632824D-FEC6-4C2D-BAE5-D91EF5A1E2CA}"/>
              </a:ext>
            </a:extLst>
          </p:cNvPr>
          <p:cNvSpPr/>
          <p:nvPr/>
        </p:nvSpPr>
        <p:spPr>
          <a:xfrm>
            <a:off x="441628" y="4944195"/>
            <a:ext cx="520848" cy="52084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9343DA-C510-4A00-A913-79A3FFDB9D43}"/>
              </a:ext>
            </a:extLst>
          </p:cNvPr>
          <p:cNvGrpSpPr/>
          <p:nvPr/>
        </p:nvGrpSpPr>
        <p:grpSpPr>
          <a:xfrm>
            <a:off x="1248943" y="4731120"/>
            <a:ext cx="10721901" cy="946997"/>
            <a:chOff x="1061854" y="3559714"/>
            <a:chExt cx="10721901" cy="9469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EA416C-32AE-476F-8F1D-F57E131E5100}"/>
                </a:ext>
              </a:extLst>
            </p:cNvPr>
            <p:cNvSpPr/>
            <p:nvPr/>
          </p:nvSpPr>
          <p:spPr>
            <a:xfrm>
              <a:off x="1061854" y="3559714"/>
              <a:ext cx="10721901" cy="946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3A075B-173D-442E-823C-818A5FB69837}"/>
                </a:ext>
              </a:extLst>
            </p:cNvPr>
            <p:cNvSpPr txBox="1"/>
            <p:nvPr/>
          </p:nvSpPr>
          <p:spPr>
            <a:xfrm>
              <a:off x="1061854" y="3559714"/>
              <a:ext cx="10721901" cy="94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24" tIns="100224" rIns="100224" bIns="10022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Dramatic increase of mental health consequences among women who provide 36 or more hours per week of care to a spouse</a:t>
              </a:r>
              <a:r>
                <a:rPr lang="en-US" sz="1500" b="1" kern="1200"/>
                <a:t>.</a:t>
              </a: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1113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47BA-617F-449B-911D-27C9C3DE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Caregiver Health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C2503A-2DFA-4FFF-8FB7-1A4BC603278C}"/>
              </a:ext>
            </a:extLst>
          </p:cNvPr>
          <p:cNvSpPr/>
          <p:nvPr/>
        </p:nvSpPr>
        <p:spPr>
          <a:xfrm>
            <a:off x="-24562" y="1270525"/>
            <a:ext cx="11863315" cy="90883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 descr="Person with Cane">
            <a:extLst>
              <a:ext uri="{FF2B5EF4-FFF2-40B4-BE49-F238E27FC236}">
                <a16:creationId xmlns:a16="http://schemas.microsoft.com/office/drawing/2014/main" id="{F8E7581E-976E-4AF6-875D-2EC394498E24}"/>
              </a:ext>
            </a:extLst>
          </p:cNvPr>
          <p:cNvSpPr/>
          <p:nvPr/>
        </p:nvSpPr>
        <p:spPr>
          <a:xfrm>
            <a:off x="250359" y="1475012"/>
            <a:ext cx="499857" cy="4998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9BBFE2-9ECE-4C67-9DDE-38FEACF92D38}"/>
              </a:ext>
            </a:extLst>
          </p:cNvPr>
          <p:cNvGrpSpPr/>
          <p:nvPr/>
        </p:nvGrpSpPr>
        <p:grpSpPr>
          <a:xfrm>
            <a:off x="1025137" y="1270525"/>
            <a:ext cx="10811561" cy="908831"/>
            <a:chOff x="860794" y="8134"/>
            <a:chExt cx="10811561" cy="90883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2B8CB01-8311-488F-B555-49F6696F747D}"/>
                </a:ext>
              </a:extLst>
            </p:cNvPr>
            <p:cNvSpPr/>
            <p:nvPr/>
          </p:nvSpPr>
          <p:spPr>
            <a:xfrm>
              <a:off x="860794" y="8134"/>
              <a:ext cx="10811561" cy="9088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4DAA9A8-5A13-4610-B96E-42007CCD3E0A}"/>
                </a:ext>
              </a:extLst>
            </p:cNvPr>
            <p:cNvSpPr txBox="1"/>
            <p:nvPr/>
          </p:nvSpPr>
          <p:spPr>
            <a:xfrm>
              <a:off x="860794" y="8134"/>
              <a:ext cx="10811561" cy="908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185" tIns="96185" rIns="96185" bIns="96185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Elderly spousal caregivers (aged 66-96) who experience caregiving-related stress have a 63% higher mortality rate than non-caregivers of the same age.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E2BF55-17A8-4906-9F7E-1656AB137E58}"/>
              </a:ext>
            </a:extLst>
          </p:cNvPr>
          <p:cNvSpPr/>
          <p:nvPr/>
        </p:nvSpPr>
        <p:spPr>
          <a:xfrm>
            <a:off x="-24562" y="2406564"/>
            <a:ext cx="11863315" cy="90883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Smoking">
            <a:extLst>
              <a:ext uri="{FF2B5EF4-FFF2-40B4-BE49-F238E27FC236}">
                <a16:creationId xmlns:a16="http://schemas.microsoft.com/office/drawing/2014/main" id="{D94544AC-3712-48E1-87E3-87C34702EF55}"/>
              </a:ext>
            </a:extLst>
          </p:cNvPr>
          <p:cNvSpPr/>
          <p:nvPr/>
        </p:nvSpPr>
        <p:spPr>
          <a:xfrm>
            <a:off x="250359" y="2611052"/>
            <a:ext cx="499857" cy="49985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441124"/>
              <a:satOff val="497"/>
              <a:lumOff val="117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5CD09D-4D51-44C4-984B-FFE4A32344E8}"/>
              </a:ext>
            </a:extLst>
          </p:cNvPr>
          <p:cNvGrpSpPr/>
          <p:nvPr/>
        </p:nvGrpSpPr>
        <p:grpSpPr>
          <a:xfrm>
            <a:off x="1025137" y="2406564"/>
            <a:ext cx="10811561" cy="908831"/>
            <a:chOff x="860794" y="1144173"/>
            <a:chExt cx="10811561" cy="90883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1A2C08F-C2EC-4B4D-9FA8-437388B16D65}"/>
                </a:ext>
              </a:extLst>
            </p:cNvPr>
            <p:cNvSpPr/>
            <p:nvPr/>
          </p:nvSpPr>
          <p:spPr>
            <a:xfrm>
              <a:off x="860794" y="1144173"/>
              <a:ext cx="10811561" cy="9088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D41B86-C975-4F61-9602-88EC03142563}"/>
                </a:ext>
              </a:extLst>
            </p:cNvPr>
            <p:cNvSpPr txBox="1"/>
            <p:nvPr/>
          </p:nvSpPr>
          <p:spPr>
            <a:xfrm>
              <a:off x="860794" y="1144173"/>
              <a:ext cx="10811561" cy="908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185" tIns="96185" rIns="96185" bIns="96185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Spousal caregivers who provide 36 or more hours per week of care are slightly more likely to smoke and consume more saturated fat.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999A43-49AB-41EE-B7FD-F00E2D101078}"/>
              </a:ext>
            </a:extLst>
          </p:cNvPr>
          <p:cNvSpPr/>
          <p:nvPr/>
        </p:nvSpPr>
        <p:spPr>
          <a:xfrm>
            <a:off x="-24562" y="3558509"/>
            <a:ext cx="11863315" cy="90883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Skeleton">
            <a:extLst>
              <a:ext uri="{FF2B5EF4-FFF2-40B4-BE49-F238E27FC236}">
                <a16:creationId xmlns:a16="http://schemas.microsoft.com/office/drawing/2014/main" id="{5B76BF0A-C057-4207-A0E4-472B1DB1C3BE}"/>
              </a:ext>
            </a:extLst>
          </p:cNvPr>
          <p:cNvSpPr/>
          <p:nvPr/>
        </p:nvSpPr>
        <p:spPr>
          <a:xfrm>
            <a:off x="250359" y="3747091"/>
            <a:ext cx="499857" cy="49985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882249"/>
              <a:satOff val="995"/>
              <a:lumOff val="235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1AB22C-D700-44C1-9FD8-8E2547610A51}"/>
              </a:ext>
            </a:extLst>
          </p:cNvPr>
          <p:cNvGrpSpPr/>
          <p:nvPr/>
        </p:nvGrpSpPr>
        <p:grpSpPr>
          <a:xfrm>
            <a:off x="1025137" y="3542604"/>
            <a:ext cx="10811561" cy="908831"/>
            <a:chOff x="860794" y="2280213"/>
            <a:chExt cx="10811561" cy="90883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00DEE67-5409-445F-9840-689E0E9824B3}"/>
                </a:ext>
              </a:extLst>
            </p:cNvPr>
            <p:cNvSpPr/>
            <p:nvPr/>
          </p:nvSpPr>
          <p:spPr>
            <a:xfrm>
              <a:off x="860794" y="2280213"/>
              <a:ext cx="10811561" cy="9088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8292966-FF27-4223-BEEE-54B1A06AD335}"/>
                </a:ext>
              </a:extLst>
            </p:cNvPr>
            <p:cNvSpPr txBox="1"/>
            <p:nvPr/>
          </p:nvSpPr>
          <p:spPr>
            <a:xfrm>
              <a:off x="860794" y="2280213"/>
              <a:ext cx="10811561" cy="908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185" tIns="96185" rIns="96185" bIns="96185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Compared to non-caregivers, women caregivers are twice as likely not to fill a prescription because of the cost (26% vs. 13%).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34F058-1EFA-4F14-8E99-B5FF54826AB3}"/>
              </a:ext>
            </a:extLst>
          </p:cNvPr>
          <p:cNvSpPr/>
          <p:nvPr/>
        </p:nvSpPr>
        <p:spPr>
          <a:xfrm>
            <a:off x="-24562" y="4678643"/>
            <a:ext cx="11863315" cy="90883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 descr="Avocado">
            <a:extLst>
              <a:ext uri="{FF2B5EF4-FFF2-40B4-BE49-F238E27FC236}">
                <a16:creationId xmlns:a16="http://schemas.microsoft.com/office/drawing/2014/main" id="{8246D487-DCB5-4949-810A-77E1FCA668C5}"/>
              </a:ext>
            </a:extLst>
          </p:cNvPr>
          <p:cNvSpPr/>
          <p:nvPr/>
        </p:nvSpPr>
        <p:spPr>
          <a:xfrm>
            <a:off x="250359" y="4883131"/>
            <a:ext cx="499857" cy="49985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323373"/>
              <a:satOff val="1492"/>
              <a:lumOff val="353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FD085D-BE74-4AB0-BCD9-44408696DAE3}"/>
              </a:ext>
            </a:extLst>
          </p:cNvPr>
          <p:cNvGrpSpPr/>
          <p:nvPr/>
        </p:nvGrpSpPr>
        <p:grpSpPr>
          <a:xfrm>
            <a:off x="645273" y="4678643"/>
            <a:ext cx="11571289" cy="908831"/>
            <a:chOff x="480930" y="3416252"/>
            <a:chExt cx="11571289" cy="90883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0BDEAB3-B77D-45A4-A153-7D65D1D91B97}"/>
                </a:ext>
              </a:extLst>
            </p:cNvPr>
            <p:cNvSpPr/>
            <p:nvPr/>
          </p:nvSpPr>
          <p:spPr>
            <a:xfrm>
              <a:off x="480930" y="3416252"/>
              <a:ext cx="11571289" cy="9088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150B0E2-22A0-4D4F-BC2D-CA14D360EC02}"/>
                </a:ext>
              </a:extLst>
            </p:cNvPr>
            <p:cNvSpPr txBox="1"/>
            <p:nvPr/>
          </p:nvSpPr>
          <p:spPr>
            <a:xfrm>
              <a:off x="480930" y="3416252"/>
              <a:ext cx="11571289" cy="908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185" tIns="96185" rIns="96185" bIns="96185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Caregivers’ self-care suffers because they lack the time and energy to prepare proper meals or to exercise. About six in ten caregivers in a national survey reported that their eating (63%) and exercising (58%) habits are worse than before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8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2C42-2627-4C4B-8238-680E6389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86400"/>
          </a:xfrm>
        </p:spPr>
        <p:txBody>
          <a:bodyPr anchor="ctr"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Self-care?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1E35F-328E-4752-A5F3-FEFB3AAC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MAKING OLDER BETTER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EFFC2-50BD-44CB-A9DB-1E135089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6669-97FE-E046-87BD-3BDB6F56197B}" type="slidenum">
              <a:rPr lang="en-US" smtClean="0"/>
              <a:t>6</a:t>
            </a:fld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E9C579A-9439-48AE-AF30-854F0AA0B18A}"/>
              </a:ext>
            </a:extLst>
          </p:cNvPr>
          <p:cNvSpPr/>
          <p:nvPr/>
        </p:nvSpPr>
        <p:spPr>
          <a:xfrm>
            <a:off x="5383215" y="136863"/>
            <a:ext cx="6618286" cy="1825178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4" name="Rectangle 63" descr="Doctor">
            <a:extLst>
              <a:ext uri="{FF2B5EF4-FFF2-40B4-BE49-F238E27FC236}">
                <a16:creationId xmlns:a16="http://schemas.microsoft.com/office/drawing/2014/main" id="{9C36FB8C-E708-4D9C-915A-7523C5E7C9D7}"/>
              </a:ext>
            </a:extLst>
          </p:cNvPr>
          <p:cNvSpPr/>
          <p:nvPr/>
        </p:nvSpPr>
        <p:spPr>
          <a:xfrm>
            <a:off x="5935331" y="548308"/>
            <a:ext cx="1003848" cy="100384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AE90A9-256C-40FB-BC19-2FE14D16F82F}"/>
              </a:ext>
            </a:extLst>
          </p:cNvPr>
          <p:cNvGrpSpPr/>
          <p:nvPr/>
        </p:nvGrpSpPr>
        <p:grpSpPr>
          <a:xfrm>
            <a:off x="7491296" y="137642"/>
            <a:ext cx="4510204" cy="1825178"/>
            <a:chOff x="2108081" y="779"/>
            <a:chExt cx="4510204" cy="18251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14B308A-6FBD-44FC-B240-76846964C01D}"/>
                </a:ext>
              </a:extLst>
            </p:cNvPr>
            <p:cNvSpPr/>
            <p:nvPr/>
          </p:nvSpPr>
          <p:spPr>
            <a:xfrm>
              <a:off x="2108081" y="779"/>
              <a:ext cx="4510204" cy="1825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12FA7AA-5AA2-4C15-A577-5A5D4DC2BABF}"/>
                </a:ext>
              </a:extLst>
            </p:cNvPr>
            <p:cNvSpPr txBox="1"/>
            <p:nvPr/>
          </p:nvSpPr>
          <p:spPr>
            <a:xfrm>
              <a:off x="2108081" y="779"/>
              <a:ext cx="4510204" cy="1825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165" tIns="193165" rIns="193165" bIns="193165" numCol="1" spcCol="1270" anchor="ctr" anchorCtr="0">
              <a:noAutofit/>
            </a:bodyPr>
            <a:lstStyle/>
            <a:p>
              <a:pPr defTabSz="933450"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dirty="0"/>
                <a:t>Self-care </a:t>
              </a:r>
              <a:r>
                <a:rPr lang="en-US" sz="2100" kern="1200" dirty="0"/>
                <a:t>is the practice of taking action to improve one's own health by protecting one’s own well-being and happiness during periods of stress.</a:t>
              </a:r>
              <a:r>
                <a:rPr lang="en-US" sz="2100" dirty="0"/>
                <a:t> </a:t>
              </a:r>
              <a:endParaRPr lang="en-US" sz="2100" kern="1200"/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1723EA4-FD14-4961-9EDC-A60C224A474C}"/>
              </a:ext>
            </a:extLst>
          </p:cNvPr>
          <p:cNvSpPr/>
          <p:nvPr/>
        </p:nvSpPr>
        <p:spPr>
          <a:xfrm>
            <a:off x="5383215" y="2084115"/>
            <a:ext cx="6618286" cy="182517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2" name="Rectangle 71" descr="Stethoscope">
            <a:extLst>
              <a:ext uri="{FF2B5EF4-FFF2-40B4-BE49-F238E27FC236}">
                <a16:creationId xmlns:a16="http://schemas.microsoft.com/office/drawing/2014/main" id="{70553D22-E5D0-4267-85CB-2ECCD1AC6F97}"/>
              </a:ext>
            </a:extLst>
          </p:cNvPr>
          <p:cNvSpPr/>
          <p:nvPr/>
        </p:nvSpPr>
        <p:spPr>
          <a:xfrm>
            <a:off x="5935331" y="2494780"/>
            <a:ext cx="1003848" cy="10038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00648A8-E087-4A6E-982F-26EAAD8641D7}"/>
              </a:ext>
            </a:extLst>
          </p:cNvPr>
          <p:cNvGrpSpPr/>
          <p:nvPr/>
        </p:nvGrpSpPr>
        <p:grpSpPr>
          <a:xfrm>
            <a:off x="7491296" y="2084115"/>
            <a:ext cx="4510204" cy="1825178"/>
            <a:chOff x="2108081" y="2282253"/>
            <a:chExt cx="4510204" cy="182517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8ADC51F-317A-4F1A-9E22-98212994AAD8}"/>
                </a:ext>
              </a:extLst>
            </p:cNvPr>
            <p:cNvSpPr/>
            <p:nvPr/>
          </p:nvSpPr>
          <p:spPr>
            <a:xfrm>
              <a:off x="2108081" y="2282253"/>
              <a:ext cx="4510204" cy="1825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6233994-D6DC-4A88-9511-492358BCEF4A}"/>
                </a:ext>
              </a:extLst>
            </p:cNvPr>
            <p:cNvSpPr txBox="1"/>
            <p:nvPr/>
          </p:nvSpPr>
          <p:spPr>
            <a:xfrm>
              <a:off x="2108081" y="2282253"/>
              <a:ext cx="4510204" cy="1825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165" tIns="193165" rIns="193165" bIns="193165" numCol="1" spcCol="1270" anchor="ctr" anchorCtr="0">
              <a:noAutofit/>
            </a:bodyPr>
            <a:lstStyle/>
            <a:p>
              <a:pPr defTabSz="933450"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It is proven that Caregivers have lower rates of practicing </a:t>
              </a:r>
              <a:r>
                <a:rPr lang="en-US" sz="2100" dirty="0"/>
                <a:t>self-care </a:t>
              </a:r>
              <a:r>
                <a:rPr lang="en-US" sz="2100" kern="1200" dirty="0"/>
                <a:t>or engage in preventative health behaviors.</a:t>
              </a:r>
              <a:r>
                <a:rPr lang="en-US" sz="2100" dirty="0"/>
                <a:t> </a:t>
              </a:r>
              <a:endParaRPr lang="en-US" sz="2100" kern="1200"/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F9A3F53-A92F-4879-8710-3170414B488A}"/>
              </a:ext>
            </a:extLst>
          </p:cNvPr>
          <p:cNvSpPr/>
          <p:nvPr/>
        </p:nvSpPr>
        <p:spPr>
          <a:xfrm>
            <a:off x="5383215" y="4050657"/>
            <a:ext cx="6618286" cy="1825178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0" name="Rectangle 79" descr="Hospital">
            <a:extLst>
              <a:ext uri="{FF2B5EF4-FFF2-40B4-BE49-F238E27FC236}">
                <a16:creationId xmlns:a16="http://schemas.microsoft.com/office/drawing/2014/main" id="{F5C17AC1-3139-45D0-89F5-745FBFB4E360}"/>
              </a:ext>
            </a:extLst>
          </p:cNvPr>
          <p:cNvSpPr/>
          <p:nvPr/>
        </p:nvSpPr>
        <p:spPr>
          <a:xfrm>
            <a:off x="5935331" y="4461322"/>
            <a:ext cx="1003848" cy="100384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4358A80-9A60-40B8-B8DB-39BEB7F81B4B}"/>
              </a:ext>
            </a:extLst>
          </p:cNvPr>
          <p:cNvGrpSpPr/>
          <p:nvPr/>
        </p:nvGrpSpPr>
        <p:grpSpPr>
          <a:xfrm>
            <a:off x="7491296" y="4050657"/>
            <a:ext cx="4510204" cy="1825178"/>
            <a:chOff x="2108081" y="4563726"/>
            <a:chExt cx="4510204" cy="182517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1D2AAE8-2514-4C8C-8963-2E5D801B60F7}"/>
                </a:ext>
              </a:extLst>
            </p:cNvPr>
            <p:cNvSpPr/>
            <p:nvPr/>
          </p:nvSpPr>
          <p:spPr>
            <a:xfrm>
              <a:off x="2108081" y="4563726"/>
              <a:ext cx="4510204" cy="1825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D9E6697-38F1-4BB9-83BF-A4327B20F750}"/>
                </a:ext>
              </a:extLst>
            </p:cNvPr>
            <p:cNvSpPr txBox="1"/>
            <p:nvPr/>
          </p:nvSpPr>
          <p:spPr>
            <a:xfrm>
              <a:off x="2108081" y="4563726"/>
              <a:ext cx="4510204" cy="1825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165" tIns="193165" rIns="193165" bIns="19316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An estimated 72% of Caregivers report not going to </a:t>
              </a:r>
              <a:r>
                <a:rPr lang="en-US" sz="2100" dirty="0"/>
                <a:t>doctor</a:t>
              </a:r>
              <a:r>
                <a:rPr lang="en-US" sz="2100" kern="1200" dirty="0"/>
                <a:t> appointments as often as they should and 55% miss their appointments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75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0C3B-C520-4100-B787-4ADEAA13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Self-Care: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2B8B7EC-7F7F-4C67-B46C-8212DD547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13894"/>
              </p:ext>
            </p:extLst>
          </p:nvPr>
        </p:nvGraphicFramePr>
        <p:xfrm>
          <a:off x="642938" y="1751435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32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0B60-9F63-43AF-A11C-781A2DF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E5A0-6632-465F-9C2B-5524090B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Depression</a:t>
            </a:r>
          </a:p>
          <a:p>
            <a:pPr marL="0" indent="0">
              <a:buNone/>
            </a:pPr>
            <a:r>
              <a:rPr lang="en-US" dirty="0"/>
              <a:t>Stress</a:t>
            </a:r>
          </a:p>
          <a:p>
            <a:pPr marL="0" indent="0">
              <a:buNone/>
            </a:pPr>
            <a:r>
              <a:rPr lang="en-US" dirty="0"/>
              <a:t>Burn-out</a:t>
            </a:r>
          </a:p>
          <a:p>
            <a:pPr marL="0" indent="0">
              <a:buNone/>
            </a:pPr>
            <a:r>
              <a:rPr lang="en-US" dirty="0"/>
              <a:t>Frustration-harm of self/recipient </a:t>
            </a:r>
          </a:p>
          <a:p>
            <a:pPr marL="0" indent="0">
              <a:buNone/>
            </a:pPr>
            <a:r>
              <a:rPr lang="en-US" dirty="0"/>
              <a:t>Guilt/shame/embarrassment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3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0B60-9F63-43AF-A11C-781A2DFC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E5A0-6632-465F-9C2B-5524090B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Medication</a:t>
            </a:r>
          </a:p>
          <a:p>
            <a:pPr marL="0" indent="0">
              <a:buNone/>
            </a:pPr>
            <a:r>
              <a:rPr lang="en-US" dirty="0"/>
              <a:t>Medical Appointments</a:t>
            </a:r>
          </a:p>
          <a:p>
            <a:pPr marL="0" indent="0">
              <a:buNone/>
            </a:pPr>
            <a:r>
              <a:rPr lang="en-US" dirty="0"/>
              <a:t>Chronic illness</a:t>
            </a:r>
          </a:p>
          <a:p>
            <a:pPr marL="0" indent="0">
              <a:buNone/>
            </a:pPr>
            <a:r>
              <a:rPr lang="en-US" dirty="0"/>
              <a:t>Fatigue</a:t>
            </a:r>
          </a:p>
          <a:p>
            <a:pPr marL="0" indent="0">
              <a:buNone/>
            </a:pPr>
            <a:r>
              <a:rPr lang="en-US" dirty="0"/>
              <a:t>Unhealthy Habits-eating bad foods/engaging in dangerous behaviors</a:t>
            </a:r>
          </a:p>
        </p:txBody>
      </p:sp>
    </p:spTree>
    <p:extLst>
      <p:ext uri="{BB962C8B-B14F-4D97-AF65-F5344CB8AC3E}">
        <p14:creationId xmlns:p14="http://schemas.microsoft.com/office/powerpoint/2010/main" val="1099331253"/>
      </p:ext>
    </p:extLst>
  </p:cSld>
  <p:clrMapOvr>
    <a:masterClrMapping/>
  </p:clrMapOvr>
</p:sld>
</file>

<file path=ppt/theme/theme1.xml><?xml version="1.0" encoding="utf-8"?>
<a:theme xmlns:a="http://schemas.openxmlformats.org/drawingml/2006/main" name="TSS Theme TEAL">
  <a:themeElements>
    <a:clrScheme name="TSS">
      <a:dk1>
        <a:srgbClr val="000000"/>
      </a:dk1>
      <a:lt1>
        <a:srgbClr val="FFFFFF"/>
      </a:lt1>
      <a:dk2>
        <a:srgbClr val="57575A"/>
      </a:dk2>
      <a:lt2>
        <a:srgbClr val="E7E6E6"/>
      </a:lt2>
      <a:accent1>
        <a:srgbClr val="02958D"/>
      </a:accent1>
      <a:accent2>
        <a:srgbClr val="523280"/>
      </a:accent2>
      <a:accent3>
        <a:srgbClr val="1B1C4B"/>
      </a:accent3>
      <a:accent4>
        <a:srgbClr val="57575A"/>
      </a:accent4>
      <a:accent5>
        <a:srgbClr val="04FFF2"/>
      </a:accent5>
      <a:accent6>
        <a:srgbClr val="A262FF"/>
      </a:accent6>
      <a:hlink>
        <a:srgbClr val="1B1C4B"/>
      </a:hlink>
      <a:folHlink>
        <a:srgbClr val="5B5E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TSS">
      <a:dk1>
        <a:srgbClr val="000000"/>
      </a:dk1>
      <a:lt1>
        <a:srgbClr val="FFFFFF"/>
      </a:lt1>
      <a:dk2>
        <a:srgbClr val="57575A"/>
      </a:dk2>
      <a:lt2>
        <a:srgbClr val="E7E6E6"/>
      </a:lt2>
      <a:accent1>
        <a:srgbClr val="02958D"/>
      </a:accent1>
      <a:accent2>
        <a:srgbClr val="523280"/>
      </a:accent2>
      <a:accent3>
        <a:srgbClr val="1B1C4B"/>
      </a:accent3>
      <a:accent4>
        <a:srgbClr val="57575A"/>
      </a:accent4>
      <a:accent5>
        <a:srgbClr val="04FFF2"/>
      </a:accent5>
      <a:accent6>
        <a:srgbClr val="A262FF"/>
      </a:accent6>
      <a:hlink>
        <a:srgbClr val="1B1C4B"/>
      </a:hlink>
      <a:folHlink>
        <a:srgbClr val="5B5E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OPICS">
  <a:themeElements>
    <a:clrScheme name="TSS">
      <a:dk1>
        <a:srgbClr val="000000"/>
      </a:dk1>
      <a:lt1>
        <a:srgbClr val="FFFFFF"/>
      </a:lt1>
      <a:dk2>
        <a:srgbClr val="57575A"/>
      </a:dk2>
      <a:lt2>
        <a:srgbClr val="E7E6E6"/>
      </a:lt2>
      <a:accent1>
        <a:srgbClr val="02958D"/>
      </a:accent1>
      <a:accent2>
        <a:srgbClr val="523280"/>
      </a:accent2>
      <a:accent3>
        <a:srgbClr val="1B1C4B"/>
      </a:accent3>
      <a:accent4>
        <a:srgbClr val="57575A"/>
      </a:accent4>
      <a:accent5>
        <a:srgbClr val="04FFF2"/>
      </a:accent5>
      <a:accent6>
        <a:srgbClr val="A262FF"/>
      </a:accent6>
      <a:hlink>
        <a:srgbClr val="1B1C4B"/>
      </a:hlink>
      <a:folHlink>
        <a:srgbClr val="5B5E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TSS">
      <a:dk1>
        <a:srgbClr val="000000"/>
      </a:dk1>
      <a:lt1>
        <a:srgbClr val="FFFFFF"/>
      </a:lt1>
      <a:dk2>
        <a:srgbClr val="57575A"/>
      </a:dk2>
      <a:lt2>
        <a:srgbClr val="E7E6E6"/>
      </a:lt2>
      <a:accent1>
        <a:srgbClr val="02958D"/>
      </a:accent1>
      <a:accent2>
        <a:srgbClr val="523280"/>
      </a:accent2>
      <a:accent3>
        <a:srgbClr val="1B1C4B"/>
      </a:accent3>
      <a:accent4>
        <a:srgbClr val="57575A"/>
      </a:accent4>
      <a:accent5>
        <a:srgbClr val="04FFF2"/>
      </a:accent5>
      <a:accent6>
        <a:srgbClr val="A262FF"/>
      </a:accent6>
      <a:hlink>
        <a:srgbClr val="1B1C4B"/>
      </a:hlink>
      <a:folHlink>
        <a:srgbClr val="5B5E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99DD71040AC459753C40D435FB877" ma:contentTypeVersion="12" ma:contentTypeDescription="Create a new document." ma:contentTypeScope="" ma:versionID="17c1d6a3817ec82522172004dc6c6fc1">
  <xsd:schema xmlns:xsd="http://www.w3.org/2001/XMLSchema" xmlns:xs="http://www.w3.org/2001/XMLSchema" xmlns:p="http://schemas.microsoft.com/office/2006/metadata/properties" xmlns:ns2="8bcf0835-3e04-4fb8-a8cd-3e8f1f5dab48" xmlns:ns3="dd8d6300-4b26-4a69-ac6a-fbd8ac72bb4c" targetNamespace="http://schemas.microsoft.com/office/2006/metadata/properties" ma:root="true" ma:fieldsID="6d5f121b8e1007a22677ae56e4064572" ns2:_="" ns3:_="">
    <xsd:import namespace="8bcf0835-3e04-4fb8-a8cd-3e8f1f5dab48"/>
    <xsd:import namespace="dd8d6300-4b26-4a69-ac6a-fbd8ac72b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f0835-3e04-4fb8-a8cd-3e8f1f5da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d6300-4b26-4a69-ac6a-fbd8ac72b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9ED91-4F99-4EBB-9D2D-A6ACB43CDF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E16E8E-489D-47BF-8045-8C740F245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19972-24BA-495D-8E40-79F67A5D9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f0835-3e04-4fb8-a8cd-3e8f1f5dab48"/>
    <ds:schemaRef ds:uri="dd8d6300-4b26-4a69-ac6a-fbd8ac72b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541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TSS Theme TEAL</vt:lpstr>
      <vt:lpstr>TITLES</vt:lpstr>
      <vt:lpstr>TOPICS</vt:lpstr>
      <vt:lpstr>BLANK</vt:lpstr>
      <vt:lpstr>PowerPoint Presentation</vt:lpstr>
      <vt:lpstr>What is a caregiver?</vt:lpstr>
      <vt:lpstr>Caregiver Health</vt:lpstr>
      <vt:lpstr>Effects on Caregiver Health </vt:lpstr>
      <vt:lpstr>Effects on Caregiver Health </vt:lpstr>
      <vt:lpstr>What is  Self-care?</vt:lpstr>
      <vt:lpstr>How to apply Self-Care:</vt:lpstr>
      <vt:lpstr>Emotional </vt:lpstr>
      <vt:lpstr>Physical </vt:lpstr>
      <vt:lpstr>Social </vt:lpstr>
      <vt:lpstr>Activity </vt:lpstr>
      <vt:lpstr>How can the Caregiver Support Program help you?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Valarie Sherrill</dc:creator>
  <cp:lastModifiedBy>Valarie Sherrill</cp:lastModifiedBy>
  <cp:revision>14</cp:revision>
  <dcterms:created xsi:type="dcterms:W3CDTF">2020-05-04T15:45:58Z</dcterms:created>
  <dcterms:modified xsi:type="dcterms:W3CDTF">2020-09-04T19:58:19Z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0x010100D5899DD71040AC459753C40D435FB877</vt:lpwstr>
  </property>
</Properties>
</file>